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73" r:id="rId3"/>
    <p:sldId id="275" r:id="rId4"/>
    <p:sldId id="281" r:id="rId5"/>
    <p:sldId id="288" r:id="rId6"/>
    <p:sldId id="289" r:id="rId7"/>
    <p:sldId id="287" r:id="rId8"/>
    <p:sldId id="290" r:id="rId9"/>
    <p:sldId id="292" r:id="rId10"/>
    <p:sldId id="293" r:id="rId1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8746" autoAdjust="0"/>
  </p:normalViewPr>
  <p:slideViewPr>
    <p:cSldViewPr snapToGrid="0">
      <p:cViewPr varScale="1">
        <p:scale>
          <a:sx n="113" d="100"/>
          <a:sy n="113" d="100"/>
        </p:scale>
        <p:origin x="4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47824-5828-4C42-A1A2-17D02704E4C3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03DF4-16A0-4E9C-AF83-FDD7FDD48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285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1FAEFE-38E7-46F1-8539-AC64D0325056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3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03DF4-16A0-4E9C-AF83-FDD7FDD4831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523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03DF4-16A0-4E9C-AF83-FDD7FDD4831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50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4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95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945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25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78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754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8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58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20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66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4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867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252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58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76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21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53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94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06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0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AF95C-6D18-4E27-94BC-04D9D79DFD69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F837-F738-4D4B-BA3D-6B76F187D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69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01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jl:39768520.23%20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microsoft.com/office/2007/relationships/hdphoto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32784" y="2327333"/>
            <a:ext cx="8591550" cy="2250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5087" y="2753160"/>
            <a:ext cx="7766943" cy="16115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ЭКОЛОГИЧЕСКОГО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КОДЕКСА РК</a:t>
            </a:r>
            <a:r>
              <a:rPr lang="ru-RU" sz="2800" b="1" dirty="0">
                <a:latin typeface="Arial Narrow" panose="020B0606020202030204" pitchFamily="34" charset="0"/>
                <a:cs typeface="Arial" pitchFamily="34" charset="0"/>
              </a:rPr>
              <a:t/>
            </a:r>
            <a:br>
              <a:rPr lang="ru-RU" sz="2800" b="1" dirty="0">
                <a:latin typeface="Arial Narrow" panose="020B0606020202030204" pitchFamily="34" charset="0"/>
                <a:cs typeface="Arial" pitchFamily="34" charset="0"/>
              </a:rPr>
            </a:b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2990431" y="3624358"/>
            <a:ext cx="6066706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05271" y="6276954"/>
            <a:ext cx="12465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err="1">
                <a:solidFill>
                  <a:prstClr val="black"/>
                </a:solidFill>
                <a:latin typeface="Arial Narrow" panose="020B0606020202030204" pitchFamily="34" charset="0"/>
              </a:rPr>
              <a:t>Нур-Султан</a:t>
            </a: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11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202</a:t>
            </a:r>
            <a:r>
              <a:rPr lang="en-US" sz="11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ru-RU" sz="11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Arial Narrow" panose="020B0606020202030204" pitchFamily="34" charset="0"/>
              </a:rPr>
              <a:t>г.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F0D21F5-A265-4935-992D-23940E888F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57" y="213475"/>
            <a:ext cx="499357" cy="68673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FDE9247E-8371-451D-B114-9C6528829E33}"/>
              </a:ext>
            </a:extLst>
          </p:cNvPr>
          <p:cNvSpPr/>
          <p:nvPr/>
        </p:nvSpPr>
        <p:spPr>
          <a:xfrm>
            <a:off x="1361910" y="372177"/>
            <a:ext cx="9533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6A6A6A"/>
                </a:solidFill>
                <a:latin typeface="Arial Narrow" panose="020B0606020202030204" pitchFamily="34" charset="0"/>
              </a:rPr>
              <a:t>МИНИСТЕРСТВО ЭКОЛОГИИ</a:t>
            </a:r>
            <a:r>
              <a:rPr lang="ru-RU" b="1" dirty="0">
                <a:solidFill>
                  <a:srgbClr val="545454"/>
                </a:solidFill>
                <a:latin typeface="Arial Narrow" panose="020B0606020202030204" pitchFamily="34" charset="0"/>
              </a:rPr>
              <a:t>, ГЕОЛОГИИ И ПРИРОДНЫХ РЕСУРСОВ </a:t>
            </a:r>
            <a:r>
              <a:rPr lang="ru-RU" b="1" dirty="0">
                <a:solidFill>
                  <a:srgbClr val="6A6A6A"/>
                </a:solidFill>
                <a:latin typeface="Arial Narrow" panose="020B0606020202030204" pitchFamily="34" charset="0"/>
              </a:rPr>
              <a:t>РЕСПУБЛИКИ КАЗАХСТАН</a:t>
            </a:r>
            <a:endParaRPr lang="x-none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1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4">
            <a:extLst>
              <a:ext uri="{FF2B5EF4-FFF2-40B4-BE49-F238E27FC236}">
                <a16:creationId xmlns="" xmlns:a16="http://schemas.microsoft.com/office/drawing/2014/main" xmlns:lc="http://schemas.openxmlformats.org/drawingml/2006/lockedCanvas" id="{EC77D24C-6A44-4A34-B6BD-96ED38B0C126}"/>
              </a:ext>
            </a:extLst>
          </p:cNvPr>
          <p:cNvGrpSpPr/>
          <p:nvPr/>
        </p:nvGrpSpPr>
        <p:grpSpPr>
          <a:xfrm>
            <a:off x="4027767" y="1277364"/>
            <a:ext cx="1035938" cy="1035938"/>
            <a:chOff x="3194107" y="1804388"/>
            <a:chExt cx="1035938" cy="1035938"/>
          </a:xfrm>
        </p:grpSpPr>
        <p:sp>
          <p:nvSpPr>
            <p:cNvPr id="5" name="Oval 2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3F912D03-7263-42FB-ABC2-8B5195EB6097}"/>
                </a:ext>
              </a:extLst>
            </p:cNvPr>
            <p:cNvSpPr/>
            <p:nvPr/>
          </p:nvSpPr>
          <p:spPr>
            <a:xfrm>
              <a:off x="3194107" y="1804388"/>
              <a:ext cx="1035938" cy="1035938"/>
            </a:xfrm>
            <a:prstGeom prst="ellipse">
              <a:avLst/>
            </a:prstGeom>
            <a:solidFill>
              <a:srgbClr val="5CBE7A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  <p:sp>
          <p:nvSpPr>
            <p:cNvPr id="6" name="Oval 4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1BD22F3B-1750-4F80-9521-1AB9CA65A7CB}"/>
                </a:ext>
              </a:extLst>
            </p:cNvPr>
            <p:cNvSpPr/>
            <p:nvPr/>
          </p:nvSpPr>
          <p:spPr>
            <a:xfrm>
              <a:off x="3241732" y="1856597"/>
              <a:ext cx="936104" cy="936104"/>
            </a:xfrm>
            <a:prstGeom prst="ellipse">
              <a:avLst/>
            </a:prstGeom>
            <a:solidFill>
              <a:srgbClr val="5CBE7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</p:grpSp>
      <p:grpSp>
        <p:nvGrpSpPr>
          <p:cNvPr id="7" name="Group 3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AB2DE34-D024-45C8-8813-4E55217C3687}"/>
              </a:ext>
            </a:extLst>
          </p:cNvPr>
          <p:cNvGrpSpPr/>
          <p:nvPr/>
        </p:nvGrpSpPr>
        <p:grpSpPr>
          <a:xfrm>
            <a:off x="4027767" y="2929683"/>
            <a:ext cx="1035938" cy="1035938"/>
            <a:chOff x="3729547" y="3458344"/>
            <a:chExt cx="1035938" cy="1035938"/>
          </a:xfrm>
        </p:grpSpPr>
        <p:sp>
          <p:nvSpPr>
            <p:cNvPr id="8" name="Oval 22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3B611E1B-62FF-481F-A0A7-630C8BD8D774}"/>
                </a:ext>
              </a:extLst>
            </p:cNvPr>
            <p:cNvSpPr/>
            <p:nvPr/>
          </p:nvSpPr>
          <p:spPr>
            <a:xfrm>
              <a:off x="3729547" y="3458344"/>
              <a:ext cx="1035938" cy="1035938"/>
            </a:xfrm>
            <a:prstGeom prst="ellipse">
              <a:avLst/>
            </a:prstGeom>
            <a:solidFill>
              <a:srgbClr val="2CB8AE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 dirty="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  <p:sp>
          <p:nvSpPr>
            <p:cNvPr id="9" name="Oval 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76AD513F-03C4-406B-B736-2FB73E8C9F96}"/>
                </a:ext>
              </a:extLst>
            </p:cNvPr>
            <p:cNvSpPr/>
            <p:nvPr/>
          </p:nvSpPr>
          <p:spPr>
            <a:xfrm>
              <a:off x="3777172" y="3510553"/>
              <a:ext cx="936104" cy="936104"/>
            </a:xfrm>
            <a:prstGeom prst="ellipse">
              <a:avLst/>
            </a:prstGeom>
            <a:solidFill>
              <a:srgbClr val="2CB8A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 dirty="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</p:grpSp>
      <p:cxnSp>
        <p:nvCxnSpPr>
          <p:cNvPr id="13" name="Straight Connector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9809302F-C549-4032-97E0-8ED36C7C58A3}"/>
              </a:ext>
            </a:extLst>
          </p:cNvPr>
          <p:cNvCxnSpPr>
            <a:cxnSpLocks/>
            <a:stCxn id="5" idx="2"/>
            <a:endCxn id="17" idx="6"/>
          </p:cNvCxnSpPr>
          <p:nvPr/>
        </p:nvCxnSpPr>
        <p:spPr>
          <a:xfrm flipH="1">
            <a:off x="2996347" y="1795333"/>
            <a:ext cx="1031420" cy="703739"/>
          </a:xfrm>
          <a:prstGeom prst="line">
            <a:avLst/>
          </a:prstGeom>
          <a:noFill/>
          <a:ln w="15875" cap="flat" cmpd="sng" algn="ctr">
            <a:solidFill>
              <a:srgbClr val="5CBE7A"/>
            </a:solidFill>
            <a:prstDash val="solid"/>
            <a:miter lim="800000"/>
          </a:ln>
          <a:effectLst/>
        </p:spPr>
      </p:cxnSp>
      <p:cxnSp>
        <p:nvCxnSpPr>
          <p:cNvPr id="14" name="Straight Connector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5BF0FB9C-D70F-4561-8B0C-723B3B4BF42C}"/>
              </a:ext>
            </a:extLst>
          </p:cNvPr>
          <p:cNvCxnSpPr>
            <a:cxnSpLocks/>
            <a:stCxn id="8" idx="2"/>
            <a:endCxn id="17" idx="6"/>
          </p:cNvCxnSpPr>
          <p:nvPr/>
        </p:nvCxnSpPr>
        <p:spPr>
          <a:xfrm flipH="1" flipV="1">
            <a:off x="2996347" y="2499072"/>
            <a:ext cx="1031420" cy="948580"/>
          </a:xfrm>
          <a:prstGeom prst="line">
            <a:avLst/>
          </a:prstGeom>
          <a:noFill/>
          <a:ln w="15875" cap="flat" cmpd="sng" algn="ctr">
            <a:solidFill>
              <a:srgbClr val="2CB8AE"/>
            </a:solidFill>
            <a:prstDash val="solid"/>
            <a:miter lim="800000"/>
          </a:ln>
          <a:effectLst/>
        </p:spPr>
      </p:cxnSp>
      <p:grpSp>
        <p:nvGrpSpPr>
          <p:cNvPr id="16" name="Group 3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A827E0F-5713-43CD-9DB5-8DFAF882BCD9}"/>
              </a:ext>
            </a:extLst>
          </p:cNvPr>
          <p:cNvGrpSpPr/>
          <p:nvPr/>
        </p:nvGrpSpPr>
        <p:grpSpPr>
          <a:xfrm>
            <a:off x="1124139" y="1562968"/>
            <a:ext cx="1872208" cy="1872208"/>
            <a:chOff x="912323" y="3042501"/>
            <a:chExt cx="1872208" cy="1872208"/>
          </a:xfrm>
        </p:grpSpPr>
        <p:sp>
          <p:nvSpPr>
            <p:cNvPr id="17" name="Oval 3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BB84BAF-7C8E-4008-990C-78C49DF68D75}"/>
                </a:ext>
              </a:extLst>
            </p:cNvPr>
            <p:cNvSpPr/>
            <p:nvPr/>
          </p:nvSpPr>
          <p:spPr>
            <a:xfrm>
              <a:off x="912323" y="3042501"/>
              <a:ext cx="1872208" cy="1872208"/>
            </a:xfrm>
            <a:prstGeom prst="ellipse">
              <a:avLst/>
            </a:prstGeom>
            <a:solidFill>
              <a:srgbClr val="82C650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  <p:sp>
          <p:nvSpPr>
            <p:cNvPr id="18" name="Oval 24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BFB477D-221B-4C08-A2D3-E8CC0A34B491}"/>
                </a:ext>
              </a:extLst>
            </p:cNvPr>
            <p:cNvSpPr/>
            <p:nvPr/>
          </p:nvSpPr>
          <p:spPr>
            <a:xfrm>
              <a:off x="1036053" y="3166231"/>
              <a:ext cx="1624749" cy="1624749"/>
            </a:xfrm>
            <a:prstGeom prst="ellipse">
              <a:avLst/>
            </a:prstGeom>
            <a:solidFill>
              <a:srgbClr val="82C65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 dirty="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</p:grpSp>
      <p:sp>
        <p:nvSpPr>
          <p:cNvPr id="19" name="Rectangle 13">
            <a:extLst>
              <a:ext uri="{FF2B5EF4-FFF2-40B4-BE49-F238E27FC236}">
                <a16:creationId xmlns="" xmlns:a16="http://schemas.microsoft.com/office/drawing/2014/main" xmlns:lc="http://schemas.openxmlformats.org/drawingml/2006/lockedCanvas" id="{3B8EB6D7-89FF-48B2-B860-BE7F7603E786}"/>
              </a:ext>
            </a:extLst>
          </p:cNvPr>
          <p:cNvSpPr/>
          <p:nvPr/>
        </p:nvSpPr>
        <p:spPr>
          <a:xfrm>
            <a:off x="1220204" y="2370763"/>
            <a:ext cx="165845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/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Сфера </a:t>
            </a:r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охвата и скрининга</a:t>
            </a:r>
            <a:endParaRPr lang="ru-RU" sz="1400" b="1" dirty="0">
              <a:solidFill>
                <a:prstClr val="white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3635" y="1889937"/>
            <a:ext cx="451589" cy="418961"/>
          </a:xfrm>
          <a:prstGeom prst="rect">
            <a:avLst/>
          </a:prstGeom>
        </p:spPr>
      </p:pic>
      <p:sp>
        <p:nvSpPr>
          <p:cNvPr id="26" name="Rectangle 2"/>
          <p:cNvSpPr/>
          <p:nvPr/>
        </p:nvSpPr>
        <p:spPr>
          <a:xfrm>
            <a:off x="5073248" y="1364366"/>
            <a:ext cx="6166357" cy="86218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105153" y="1029639"/>
            <a:ext cx="40591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роки оказания государственной услуги 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타원 41">
            <a:extLst>
              <a:ext uri="{FF2B5EF4-FFF2-40B4-BE49-F238E27FC236}">
                <a16:creationId xmlns="" xmlns:a16="http://schemas.microsoft.com/office/drawing/2014/main" xmlns:lc="http://schemas.openxmlformats.org/drawingml/2006/lockedCanvas" id="{03093695-5E3A-452B-B604-5A32D1144A31}"/>
              </a:ext>
            </a:extLst>
          </p:cNvPr>
          <p:cNvSpPr/>
          <p:nvPr/>
        </p:nvSpPr>
        <p:spPr>
          <a:xfrm rot="10800000">
            <a:off x="6008283" y="1671155"/>
            <a:ext cx="1780433" cy="501981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/>
          </a:p>
        </p:txBody>
      </p:sp>
      <p:sp>
        <p:nvSpPr>
          <p:cNvPr id="29" name="타원 41">
            <a:extLst>
              <a:ext uri="{FF2B5EF4-FFF2-40B4-BE49-F238E27FC236}">
                <a16:creationId xmlns="" xmlns:a16="http://schemas.microsoft.com/office/drawing/2014/main" xmlns:lc="http://schemas.openxmlformats.org/drawingml/2006/lockedCanvas" id="{03093695-5E3A-452B-B604-5A32D1144A31}"/>
              </a:ext>
            </a:extLst>
          </p:cNvPr>
          <p:cNvSpPr/>
          <p:nvPr/>
        </p:nvSpPr>
        <p:spPr>
          <a:xfrm rot="10800000">
            <a:off x="8491381" y="1667279"/>
            <a:ext cx="1780433" cy="505379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/>
          </a:p>
        </p:txBody>
      </p:sp>
      <p:sp>
        <p:nvSpPr>
          <p:cNvPr id="30" name="Прямоугольник 29"/>
          <p:cNvSpPr/>
          <p:nvPr/>
        </p:nvSpPr>
        <p:spPr>
          <a:xfrm>
            <a:off x="6041439" y="1759166"/>
            <a:ext cx="1714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 </a:t>
            </a:r>
            <a:r>
              <a:rPr lang="ru-RU" sz="1400" b="1" dirty="0" err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раб.дн</a:t>
            </a:r>
            <a:endParaRPr lang="ru-RU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524537" y="1750410"/>
            <a:ext cx="1714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</a:t>
            </a:r>
            <a:r>
              <a:rPr lang="ru-RU" sz="1400" b="1" dirty="0" err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раб.дн</a:t>
            </a:r>
            <a:endParaRPr lang="ru-RU" b="1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7861632" y="1773921"/>
            <a:ext cx="556837" cy="260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Donut 15"/>
          <p:cNvSpPr/>
          <p:nvPr/>
        </p:nvSpPr>
        <p:spPr>
          <a:xfrm>
            <a:off x="4286198" y="1539645"/>
            <a:ext cx="519139" cy="495227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66939" y="189126"/>
            <a:ext cx="1110256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Заключения </a:t>
            </a:r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определении сферы охвата оценки воздействия на окружающую среду и </a:t>
            </a: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или) о результатах скрининга воздействий намечаемой деятельности</a:t>
            </a:r>
            <a:endParaRPr lang="ru-RU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2"/>
          <p:cNvSpPr/>
          <p:nvPr/>
        </p:nvSpPr>
        <p:spPr>
          <a:xfrm>
            <a:off x="5067913" y="3025354"/>
            <a:ext cx="6166357" cy="86218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964735" y="2698701"/>
            <a:ext cx="64107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Сроки приема замечаний и предложений от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 и 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общественности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타원 41">
            <a:extLst>
              <a:ext uri="{FF2B5EF4-FFF2-40B4-BE49-F238E27FC236}">
                <a16:creationId xmlns="" xmlns:a16="http://schemas.microsoft.com/office/drawing/2014/main" xmlns:lc="http://schemas.openxmlformats.org/drawingml/2006/lockedCanvas" id="{03093695-5E3A-452B-B604-5A32D1144A31}"/>
              </a:ext>
            </a:extLst>
          </p:cNvPr>
          <p:cNvSpPr/>
          <p:nvPr/>
        </p:nvSpPr>
        <p:spPr>
          <a:xfrm rot="10800000">
            <a:off x="6002948" y="3341202"/>
            <a:ext cx="1780433" cy="501981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/>
          </a:p>
        </p:txBody>
      </p:sp>
      <p:sp>
        <p:nvSpPr>
          <p:cNvPr id="41" name="타원 41">
            <a:extLst>
              <a:ext uri="{FF2B5EF4-FFF2-40B4-BE49-F238E27FC236}">
                <a16:creationId xmlns="" xmlns:a16="http://schemas.microsoft.com/office/drawing/2014/main" xmlns:lc="http://schemas.openxmlformats.org/drawingml/2006/lockedCanvas" id="{03093695-5E3A-452B-B604-5A32D1144A31}"/>
              </a:ext>
            </a:extLst>
          </p:cNvPr>
          <p:cNvSpPr/>
          <p:nvPr/>
        </p:nvSpPr>
        <p:spPr>
          <a:xfrm rot="10800000">
            <a:off x="8486046" y="3337326"/>
            <a:ext cx="1780433" cy="505379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/>
          </a:p>
        </p:txBody>
      </p:sp>
      <p:sp>
        <p:nvSpPr>
          <p:cNvPr id="42" name="Прямоугольник 41"/>
          <p:cNvSpPr/>
          <p:nvPr/>
        </p:nvSpPr>
        <p:spPr>
          <a:xfrm>
            <a:off x="6036104" y="3429213"/>
            <a:ext cx="1714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</a:t>
            </a:r>
            <a:r>
              <a:rPr lang="ru-RU" sz="1400" b="1" dirty="0" err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кал.дн</a:t>
            </a:r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8519202" y="3420457"/>
            <a:ext cx="1714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ru-RU" sz="1400" b="1" dirty="0" err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раб.дн</a:t>
            </a:r>
            <a:endParaRPr lang="ru-RU" b="1" dirty="0"/>
          </a:p>
        </p:txBody>
      </p:sp>
      <p:sp>
        <p:nvSpPr>
          <p:cNvPr id="44" name="Стрелка вправо 43"/>
          <p:cNvSpPr/>
          <p:nvPr/>
        </p:nvSpPr>
        <p:spPr>
          <a:xfrm>
            <a:off x="7856297" y="3443968"/>
            <a:ext cx="556837" cy="260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Picture 2" descr="C:\Users\shadiev_na\Desktop\199533-200.png"/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F7964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570" y="3136250"/>
            <a:ext cx="575076" cy="64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5826917" y="1377639"/>
            <a:ext cx="2132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Действующая редакция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67477" y="1375989"/>
            <a:ext cx="221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Предлагаемая</a:t>
            </a:r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редакция</a:t>
            </a:r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29849" y="3051114"/>
            <a:ext cx="2132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Действующая редакция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270409" y="3049464"/>
            <a:ext cx="221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Предлагаемая редакция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94771" y="6400801"/>
            <a:ext cx="395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807877" y="5513635"/>
            <a:ext cx="1984398" cy="646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marL="1589" algn="ctr"/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заявления на  полноту (комплектность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843212" y="5581795"/>
            <a:ext cx="4559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Сбор замечани</a:t>
            </a: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предложений от </a:t>
            </a: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 и 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общественности</a:t>
            </a:r>
            <a:endParaRPr lang="ru-RU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482658" y="5607196"/>
            <a:ext cx="19305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заключения 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OTLSHAPE_TB_00000000000000000000000000000000_ScaleContainer"/>
          <p:cNvSpPr/>
          <p:nvPr/>
        </p:nvSpPr>
        <p:spPr>
          <a:xfrm>
            <a:off x="1807877" y="5139832"/>
            <a:ext cx="8748653" cy="381000"/>
          </a:xfrm>
          <a:prstGeom prst="roundRect">
            <a:avLst>
              <a:gd name="adj" fmla="val 100000"/>
            </a:avLst>
          </a:prstGeom>
          <a:solidFill>
            <a:schemeClr val="tx1"/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4" name="OTLSHAPE_TB_00000000000000000000000000000000_Separator2"/>
          <p:cNvCxnSpPr/>
          <p:nvPr/>
        </p:nvCxnSpPr>
        <p:spPr>
          <a:xfrm>
            <a:off x="3310211" y="5271221"/>
            <a:ext cx="0" cy="3048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OTLSHAPE_TB_00000000000000000000000000000000_Separator3"/>
          <p:cNvCxnSpPr/>
          <p:nvPr/>
        </p:nvCxnSpPr>
        <p:spPr>
          <a:xfrm>
            <a:off x="6123168" y="5271221"/>
            <a:ext cx="0" cy="3048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OTLSHAPE_TB_00000000000000000000000000000000_Separator8"/>
          <p:cNvCxnSpPr/>
          <p:nvPr/>
        </p:nvCxnSpPr>
        <p:spPr>
          <a:xfrm>
            <a:off x="10492056" y="5215957"/>
            <a:ext cx="0" cy="3048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TLSHAPE_TB_00000000000000000000000000000000_TimescaleInterval3"/>
          <p:cNvSpPr txBox="1"/>
          <p:nvPr/>
        </p:nvSpPr>
        <p:spPr>
          <a:xfrm>
            <a:off x="3756040" y="5148624"/>
            <a:ext cx="4692949" cy="368166"/>
          </a:xfrm>
          <a:prstGeom prst="rect">
            <a:avLst/>
          </a:prstGeom>
          <a:solidFill>
            <a:srgbClr val="00B050"/>
          </a:solidFill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400" b="1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kk-KZ" sz="1400" b="1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раб.дн.</a:t>
            </a:r>
            <a:endParaRPr lang="en-GB" sz="1400" b="1" spc="-2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8" name="OTLSHAPE_M_7b0996464ffd4cd3a3b383ab1ba22438_Connector1"/>
          <p:cNvCxnSpPr/>
          <p:nvPr/>
        </p:nvCxnSpPr>
        <p:spPr>
          <a:xfrm>
            <a:off x="1904703" y="4536941"/>
            <a:ext cx="14687" cy="979849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TLSHAPE_M_7b0996464ffd4cd3a3b383ab1ba22438_Shape"/>
          <p:cNvSpPr/>
          <p:nvPr/>
        </p:nvSpPr>
        <p:spPr>
          <a:xfrm rot="16200000">
            <a:off x="1900606" y="4500733"/>
            <a:ext cx="165100" cy="165100"/>
          </a:xfrm>
          <a:prstGeom prst="flowChartMerge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/>
          </a:p>
        </p:txBody>
      </p:sp>
      <p:cxnSp>
        <p:nvCxnSpPr>
          <p:cNvPr id="110" name="OTLSHAPE_M_7b0996464ffd4cd3a3b383ab1ba22438_Connector1"/>
          <p:cNvCxnSpPr/>
          <p:nvPr/>
        </p:nvCxnSpPr>
        <p:spPr>
          <a:xfrm>
            <a:off x="10458321" y="4512802"/>
            <a:ext cx="0" cy="1017033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TLSHAPE_M_7b0996464ffd4cd3a3b383ab1ba22438_Shape"/>
          <p:cNvSpPr/>
          <p:nvPr/>
        </p:nvSpPr>
        <p:spPr>
          <a:xfrm rot="16200000">
            <a:off x="10458321" y="4512802"/>
            <a:ext cx="165100" cy="165100"/>
          </a:xfrm>
          <a:prstGeom prst="flowChartMerge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/>
          </a:p>
        </p:txBody>
      </p:sp>
      <p:sp>
        <p:nvSpPr>
          <p:cNvPr id="112" name="TextBox 114"/>
          <p:cNvSpPr txBox="1"/>
          <p:nvPr/>
        </p:nvSpPr>
        <p:spPr>
          <a:xfrm>
            <a:off x="3707799" y="4172317"/>
            <a:ext cx="5013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Процедура проведения сферы охвата и скрининга</a:t>
            </a:r>
            <a:endParaRPr lang="ru-RU" sz="1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OTLSHAPE_TB_00000000000000000000000000000000_TimescaleInterval3"/>
          <p:cNvSpPr txBox="1"/>
          <p:nvPr/>
        </p:nvSpPr>
        <p:spPr>
          <a:xfrm>
            <a:off x="8470806" y="5142907"/>
            <a:ext cx="1965698" cy="386928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400" b="1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400" b="1" spc="-2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kk-KZ" sz="1400" b="1" spc="-2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раб.дн.</a:t>
            </a:r>
            <a:endParaRPr lang="en-GB" sz="1400" b="1" spc="-2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1928183" y="5136249"/>
            <a:ext cx="1809215" cy="379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ru-RU" sz="1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раб.дн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506202" y="4815996"/>
            <a:ext cx="74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УООС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513415" y="4814630"/>
            <a:ext cx="3219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 и общественность 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9079359" y="4817191"/>
            <a:ext cx="74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УООС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9" name="Левая фигурная скобка 118"/>
          <p:cNvSpPr/>
          <p:nvPr/>
        </p:nvSpPr>
        <p:spPr>
          <a:xfrm rot="16200000">
            <a:off x="6012754" y="1887530"/>
            <a:ext cx="220823" cy="858001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5565159" y="6357324"/>
            <a:ext cx="1116011" cy="30777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kk-KZ" sz="1400" b="1" spc="-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раб.дн.</a:t>
            </a:r>
            <a:endParaRPr lang="en-GB" sz="1400" b="1" spc="-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7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216744" y="1254240"/>
            <a:ext cx="4683850" cy="4827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0176" y="1254241"/>
            <a:ext cx="2162628" cy="4827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62058" y="910996"/>
            <a:ext cx="1116650" cy="88059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2" descr="C:\Users\shadiev_na\Desktop\199533-200.png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F7964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547" y="869425"/>
            <a:ext cx="869672" cy="97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/>
          <p:nvPr/>
        </p:nvSpPr>
        <p:spPr>
          <a:xfrm>
            <a:off x="2494594" y="956566"/>
            <a:ext cx="8825339" cy="86218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20178" y="1351366"/>
            <a:ext cx="1714123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процессе ГЭЭ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10964" y="1336365"/>
            <a:ext cx="48954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учетом </a:t>
            </a:r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результатов </a:t>
            </a: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общественных слушаний</a:t>
            </a:r>
            <a:endParaRPr lang="ru-RU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5552297" y="1351291"/>
            <a:ext cx="556837" cy="260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297189" y="969839"/>
            <a:ext cx="2132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Действующая редакция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66023" y="969198"/>
            <a:ext cx="221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Предлагаемая редакция 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939" y="189126"/>
            <a:ext cx="1110256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Общественные слушания при </a:t>
            </a: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государственной </a:t>
            </a:r>
            <a:r>
              <a:rPr lang="ru-RU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экологической </a:t>
            </a: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экспертизе (ЗГЭЭ и ЭРВ)</a:t>
            </a:r>
            <a:endParaRPr lang="ru-RU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1118217" y="3297549"/>
            <a:ext cx="1116650" cy="88059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4" name="Прямая соединительная линия 43"/>
          <p:cNvCxnSpPr>
            <a:endCxn id="54" idx="1"/>
          </p:cNvCxnSpPr>
          <p:nvPr/>
        </p:nvCxnSpPr>
        <p:spPr>
          <a:xfrm>
            <a:off x="5788134" y="4482528"/>
            <a:ext cx="1507" cy="9853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Users\shadiev_na\Desktop\199533-200.png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F7964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706" y="3255978"/>
            <a:ext cx="869672" cy="97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Стрелка вправо 45"/>
          <p:cNvSpPr/>
          <p:nvPr/>
        </p:nvSpPr>
        <p:spPr>
          <a:xfrm>
            <a:off x="2501723" y="3284440"/>
            <a:ext cx="8828771" cy="53415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>
            <a:off x="5800201" y="3845758"/>
            <a:ext cx="5530292" cy="531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501723" y="3420242"/>
            <a:ext cx="3307532" cy="27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Волна 48"/>
          <p:cNvSpPr/>
          <p:nvPr/>
        </p:nvSpPr>
        <p:spPr>
          <a:xfrm>
            <a:off x="5807881" y="3000902"/>
            <a:ext cx="271604" cy="22362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>
            <a:stCxn id="49" idx="1"/>
            <a:endCxn id="47" idx="1"/>
          </p:cNvCxnSpPr>
          <p:nvPr/>
        </p:nvCxnSpPr>
        <p:spPr>
          <a:xfrm flipH="1">
            <a:off x="5800201" y="3112715"/>
            <a:ext cx="7680" cy="9986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5807881" y="3382576"/>
            <a:ext cx="52419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общественных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слушаний в процессе ГЭЭ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7820977" y="3966564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ГЭЭ </a:t>
            </a:r>
            <a:endParaRPr lang="ru-RU" dirty="0"/>
          </a:p>
        </p:txBody>
      </p:sp>
      <p:sp>
        <p:nvSpPr>
          <p:cNvPr id="53" name="Стрелка вправо 52"/>
          <p:cNvSpPr/>
          <p:nvPr/>
        </p:nvSpPr>
        <p:spPr>
          <a:xfrm>
            <a:off x="2491163" y="4604739"/>
            <a:ext cx="8828771" cy="53415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>
            <a:off x="5789641" y="5202271"/>
            <a:ext cx="5530292" cy="531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Волна 54"/>
          <p:cNvSpPr/>
          <p:nvPr/>
        </p:nvSpPr>
        <p:spPr>
          <a:xfrm>
            <a:off x="5779214" y="4364685"/>
            <a:ext cx="271604" cy="22362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7810417" y="5323077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ГЭЭ 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2926550" y="4732730"/>
            <a:ext cx="7957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ГЭЭ осуществляется с обязательным учетом результатов общественных слушаний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758133" y="3397628"/>
            <a:ext cx="596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</a:t>
            </a:r>
            <a:endParaRPr lang="ru-RU" dirty="0"/>
          </a:p>
        </p:txBody>
      </p:sp>
      <p:sp>
        <p:nvSpPr>
          <p:cNvPr id="59" name="Овал 58"/>
          <p:cNvSpPr/>
          <p:nvPr/>
        </p:nvSpPr>
        <p:spPr>
          <a:xfrm>
            <a:off x="1111829" y="4676109"/>
            <a:ext cx="1116650" cy="88059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0" name="Picture 2" descr="C:\Users\shadiev_na\Desktop\199533-200.png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F7964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665" y="4622916"/>
            <a:ext cx="869672" cy="97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752031" y="4324455"/>
            <a:ext cx="221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Предлагаемая редакция 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94569" y="2794316"/>
            <a:ext cx="2132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Действующая редакция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55907"/>
              </p:ext>
            </p:extLst>
          </p:nvPr>
        </p:nvGraphicFramePr>
        <p:xfrm>
          <a:off x="127000" y="423335"/>
          <a:ext cx="11938001" cy="6349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903"/>
                <a:gridCol w="4689006"/>
                <a:gridCol w="4064092"/>
              </a:tblGrid>
              <a:tr h="36243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Действующая редакция </a:t>
                      </a:r>
                      <a:endParaRPr lang="ru-RU" sz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Предлагаемая редакция АГМП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Позиция МЭГПР</a:t>
                      </a:r>
                      <a:endParaRPr lang="ru-RU" sz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87567">
                <a:tc>
                  <a:txBody>
                    <a:bodyPr/>
                    <a:lstStyle/>
                    <a:p>
                      <a:pPr indent="207010"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Статья 12. Категории объектов, оказывающих негативное воздействие на окружающую среду</a:t>
                      </a:r>
                    </a:p>
                    <a:p>
                      <a:pPr indent="20701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</a:t>
                      </a:r>
                    </a:p>
                    <a:p>
                      <a:pPr indent="20701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«3. В отношении объектов І и II категорий термин «объект» означает стационарный технологический объект (предприятие, производство), в пределах которого осуществляются один или несколько видов деятельности, указанных в разделе 1 (для объектов І категории) или разделе 2 (для объектов II категории) приложения 2 к настоящему Кодексу, а также технологически прямо связанные с ним любые иные виды деятельности, которые осуществляются в пределах той же промышленной площадки, на которой размещается объект, и могут оказывать существенное влияние на объем, количество и (или) интенсивность эмиссий и иных форм негативного воздействия такого объекта на окружающую среду.</a:t>
                      </a:r>
                    </a:p>
                    <a:p>
                      <a:pPr indent="20701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отношении объектов III категории термин «объект» означает </a:t>
                      </a: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объект строительства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(здание, сооружение или их комплекс) или площадку,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пределах которых осуществляются виды деятельности, указанные в разделе 3 приложения 2 к настоящему Кодексу».</a:t>
                      </a:r>
                    </a:p>
                    <a:p>
                      <a:pPr indent="207010"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Отсутствует</a:t>
                      </a:r>
                      <a:endParaRPr lang="ru-RU" sz="12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77800"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Статья 12. Категории объектов, оказывающих негативное воздействие на окружающую среду</a:t>
                      </a:r>
                    </a:p>
                    <a:p>
                      <a:pPr marL="0" indent="17780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</a:t>
                      </a:r>
                    </a:p>
                    <a:p>
                      <a:pPr marL="0" indent="17780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«3. В отношении объектов І и II категорий термин «объект» означает стационарный технологический объект (предприятие, производство), в пределах которого осуществляются один или несколько видов деятельности, указанных в разделе 1 (для объектов І категории) или разделе 2 (для объектов II категории) приложения 2 к настоящему Кодексу, а также технологически прямо связанные с ним любые иные виды деятельности, которые осуществляются в пределах той же промышленной площадки, на которой размещается объект, и могут оказывать существенное влияние на объем, количество и (или) интенсивность эмиссий и иных форм негативного воздействия такого объекта на окружающую среду.</a:t>
                      </a:r>
                    </a:p>
                    <a:p>
                      <a:pPr marL="0" indent="17780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отношении объектов III категории термин «объект» означает </a:t>
                      </a: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здание, сооружение или площадку, 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пределах которых осуществляются виды деятельности, указанные в </a:t>
                      </a:r>
                      <a:r>
                        <a:rPr lang="ru-RU" sz="1200" u="none" strike="noStrike" dirty="0" smtClean="0">
                          <a:solidFill>
                            <a:srgbClr val="0563C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 action="ppaction://hlinkfile"/>
                        </a:rPr>
                        <a:t>разделе 3 приложения 2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 настоящему Кодексу.</a:t>
                      </a:r>
                    </a:p>
                    <a:p>
                      <a:pPr marL="0" indent="177800" algn="just"/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 внесении изменений в деятельность объектов </a:t>
                      </a:r>
                      <a:r>
                        <a:rPr lang="en-US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</a:t>
                      </a:r>
                      <a:r>
                        <a:rPr lang="en-US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II</a:t>
                      </a: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категорий, в результате которых не происходит ухудшение количественных и качественных показателей эмиссий,</a:t>
                      </a:r>
                      <a:r>
                        <a:rPr lang="ru-RU" sz="1200" spc="1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изменения области воздействия таких эмиссий и (или) увеличения количества образуемых отходов от деятельности после завершения строительно-монтажных работ, термин «объект» означает строительную площадку. </a:t>
                      </a:r>
                    </a:p>
                    <a:p>
                      <a:pPr marL="0" indent="177800" algn="just"/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Категория объектов – строительных площадок – определяется согласно инструкции по определению категории объекта, оказывающего негативное воздействие на окружающую среду. 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06375"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Статья 12. Категории объектов, оказывающих негативное воздействие на окружающую среду</a:t>
                      </a:r>
                    </a:p>
                    <a:p>
                      <a:pPr marL="0" indent="206375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</a:t>
                      </a:r>
                    </a:p>
                    <a:p>
                      <a:pPr marL="0" indent="206375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«3. В отношении объектов І и II категорий термин «объект» означает стационарный технологический объект (предприятие, производство), в пределах которого осуществляются один или несколько видов деятельности, указанных в разделе 1 (для объектов І категории) или разделе 2 (для объектов II категории) приложения 2 к настоящему Кодексу,  а также технологически прямо связанные с ним любые иные виды деятельности, которые осуществляются в пределах той же промышленной площадки, на которой размещается объект.</a:t>
                      </a:r>
                    </a:p>
                    <a:p>
                      <a:pPr marL="0" indent="206375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отношении объектов III категории термин «объект» </a:t>
                      </a:r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означает здание, сооружение, их комплекс или площадку,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пределах которых осуществляются виды деятельности, указанные в разделе 3 приложения 2 к настоящему Кодексу».</a:t>
                      </a:r>
                    </a:p>
                    <a:p>
                      <a:pPr marL="0" indent="206375" algn="just"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«Под технологически прямо связанными объектами подразумеваются стационарные объекты, участвующие в едином технологическом процессе, последовательно описанном в технологических схемах (документах), без которого функционирование предприятия невозможно.</a:t>
                      </a:r>
                      <a:endParaRPr lang="ru-RU" sz="12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206375" algn="just"/>
                      <a:r>
                        <a:rPr lang="ru-RU" sz="12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Категория строительных работ определяется согласно инструкции по определению категории объекта, оказывающего негативное воздействие на окружающую среду. 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2681" y="67736"/>
            <a:ext cx="1110256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Категории объектов, оказывающих негативное воздействие на окружающую среду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1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81"/>
          <p:cNvSpPr/>
          <p:nvPr/>
        </p:nvSpPr>
        <p:spPr>
          <a:xfrm>
            <a:off x="6828968" y="4351506"/>
            <a:ext cx="1143410" cy="18400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141292" y="1529391"/>
            <a:ext cx="970710" cy="88059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xmlns="" id="{A0A58FBD-D0FA-4B17-8532-F96C81654A06}"/>
              </a:ext>
            </a:extLst>
          </p:cNvPr>
          <p:cNvGrpSpPr/>
          <p:nvPr/>
        </p:nvGrpSpPr>
        <p:grpSpPr>
          <a:xfrm>
            <a:off x="684778" y="1267964"/>
            <a:ext cx="4284862" cy="1760135"/>
            <a:chOff x="1926915" y="1365070"/>
            <a:chExt cx="5256288" cy="1733418"/>
          </a:xfrm>
        </p:grpSpPr>
        <p:sp>
          <p:nvSpPr>
            <p:cNvPr id="28" name="Скругленный прямоугольник 39">
              <a:extLst>
                <a:ext uri="{FF2B5EF4-FFF2-40B4-BE49-F238E27FC236}">
                  <a16:creationId xmlns:a16="http://schemas.microsoft.com/office/drawing/2014/main" xmlns="" id="{4225F291-2476-43E3-890F-B9329019696A}"/>
                </a:ext>
              </a:extLst>
            </p:cNvPr>
            <p:cNvSpPr/>
            <p:nvPr/>
          </p:nvSpPr>
          <p:spPr>
            <a:xfrm>
              <a:off x="5512978" y="1365070"/>
              <a:ext cx="1670225" cy="1733418"/>
            </a:xfrm>
            <a:prstGeom prst="roundRect">
              <a:avLst>
                <a:gd name="adj" fmla="val 8846"/>
              </a:avLst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Скругленный прямоугольник 28">
              <a:extLst>
                <a:ext uri="{FF2B5EF4-FFF2-40B4-BE49-F238E27FC236}">
                  <a16:creationId xmlns:a16="http://schemas.microsoft.com/office/drawing/2014/main" xmlns="" id="{63802316-6750-F84D-835A-B629E3A524E4}"/>
                </a:ext>
              </a:extLst>
            </p:cNvPr>
            <p:cNvSpPr/>
            <p:nvPr/>
          </p:nvSpPr>
          <p:spPr>
            <a:xfrm>
              <a:off x="1926915" y="1365070"/>
              <a:ext cx="1670225" cy="1733418"/>
            </a:xfrm>
            <a:prstGeom prst="roundRect">
              <a:avLst>
                <a:gd name="adj" fmla="val 8846"/>
              </a:avLst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0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7182" y="1634716"/>
              <a:ext cx="854830" cy="854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6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0349" y="1552209"/>
              <a:ext cx="960274" cy="810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Стрелка вправо 31">
              <a:extLst>
                <a:ext uri="{FF2B5EF4-FFF2-40B4-BE49-F238E27FC236}">
                  <a16:creationId xmlns:a16="http://schemas.microsoft.com/office/drawing/2014/main" xmlns="" id="{DF1C88FA-F7D6-C348-9496-B78801AF7816}"/>
                </a:ext>
              </a:extLst>
            </p:cNvPr>
            <p:cNvSpPr/>
            <p:nvPr/>
          </p:nvSpPr>
          <p:spPr>
            <a:xfrm>
              <a:off x="3891549" y="1863543"/>
              <a:ext cx="1282560" cy="373855"/>
            </a:xfrm>
            <a:prstGeom prst="rightArrow">
              <a:avLst>
                <a:gd name="adj1" fmla="val 50000"/>
                <a:gd name="adj2" fmla="val 32069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Прямоугольник 32">
              <a:extLst>
                <a:ext uri="{FF2B5EF4-FFF2-40B4-BE49-F238E27FC236}">
                  <a16:creationId xmlns:a16="http://schemas.microsoft.com/office/drawing/2014/main" xmlns="" id="{22F1E747-7532-4F3B-8723-792E35EFAE92}"/>
                </a:ext>
              </a:extLst>
            </p:cNvPr>
            <p:cNvSpPr/>
            <p:nvPr/>
          </p:nvSpPr>
          <p:spPr>
            <a:xfrm>
              <a:off x="2036081" y="2466386"/>
              <a:ext cx="1602459" cy="27279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Операторы</a:t>
              </a:r>
              <a:endParaRPr 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xmlns="" id="{6B2B9E7D-317D-4D5D-8299-D87A1C1F42E5}"/>
                </a:ext>
              </a:extLst>
            </p:cNvPr>
            <p:cNvSpPr/>
            <p:nvPr/>
          </p:nvSpPr>
          <p:spPr>
            <a:xfrm>
              <a:off x="5180095" y="2489213"/>
              <a:ext cx="1602459" cy="3636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МЭГПР РК</a:t>
              </a:r>
              <a:endParaRPr 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5" name="Рисунок 3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28676" y="1302942"/>
            <a:ext cx="535241" cy="495594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2152707" y="2062387"/>
            <a:ext cx="11960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2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отчет ОВОС</a:t>
            </a:r>
            <a:endParaRPr lang="ru-RU" sz="12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48227" y="772351"/>
            <a:ext cx="2509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Действующая редакция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25909" y="288006"/>
            <a:ext cx="1110256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ru-RU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Доработка отчета ОВОС</a:t>
            </a:r>
            <a:endParaRPr lang="ru-RU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6B2B9E7D-317D-4D5D-8299-D87A1C1F42E5}"/>
              </a:ext>
            </a:extLst>
          </p:cNvPr>
          <p:cNvSpPr/>
          <p:nvPr/>
        </p:nvSpPr>
        <p:spPr>
          <a:xfrm>
            <a:off x="9440333" y="1764039"/>
            <a:ext cx="23976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§"/>
            </a:pPr>
            <a:r>
              <a:rPr 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Нет возможности доработать отчет ОВОС</a:t>
            </a:r>
            <a:endParaRPr lang="en-US" sz="1200" b="1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 typeface="Wingdings" panose="05000000000000000000" pitchFamily="2" charset="2"/>
              <a:buChar char="§"/>
            </a:pPr>
            <a:r>
              <a:rPr lang="kk-KZ" sz="1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</a:t>
            </a:r>
            <a:r>
              <a:rPr lang="kk-KZ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рганизуются повторные общественные слушания</a:t>
            </a:r>
            <a:endParaRPr lang="ru-RU" sz="12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8207" y="1584285"/>
            <a:ext cx="684084" cy="770799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63619" y="1774120"/>
            <a:ext cx="591262" cy="377985"/>
          </a:xfrm>
          <a:prstGeom prst="rect">
            <a:avLst/>
          </a:prstGeom>
        </p:spPr>
      </p:pic>
      <p:sp>
        <p:nvSpPr>
          <p:cNvPr id="42" name="Прямоугольник 41"/>
          <p:cNvSpPr/>
          <p:nvPr/>
        </p:nvSpPr>
        <p:spPr>
          <a:xfrm>
            <a:off x="4937467" y="2422026"/>
            <a:ext cx="1331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Общественные слушания 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06060" y="3561670"/>
            <a:ext cx="2374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Предлагаемая редакция 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3811586" y="4533851"/>
            <a:ext cx="889792" cy="81009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A0A58FBD-D0FA-4B17-8532-F96C81654A06}"/>
              </a:ext>
            </a:extLst>
          </p:cNvPr>
          <p:cNvGrpSpPr/>
          <p:nvPr/>
        </p:nvGrpSpPr>
        <p:grpSpPr>
          <a:xfrm>
            <a:off x="336105" y="4245516"/>
            <a:ext cx="3248949" cy="1760135"/>
            <a:chOff x="1926915" y="1365070"/>
            <a:chExt cx="5256288" cy="1733418"/>
          </a:xfrm>
        </p:grpSpPr>
        <p:sp>
          <p:nvSpPr>
            <p:cNvPr id="61" name="Скругленный прямоугольник 39">
              <a:extLst>
                <a:ext uri="{FF2B5EF4-FFF2-40B4-BE49-F238E27FC236}">
                  <a16:creationId xmlns:a16="http://schemas.microsoft.com/office/drawing/2014/main" xmlns="" id="{4225F291-2476-43E3-890F-B9329019696A}"/>
                </a:ext>
              </a:extLst>
            </p:cNvPr>
            <p:cNvSpPr/>
            <p:nvPr/>
          </p:nvSpPr>
          <p:spPr>
            <a:xfrm>
              <a:off x="5512978" y="1365070"/>
              <a:ext cx="1670225" cy="1733418"/>
            </a:xfrm>
            <a:prstGeom prst="roundRect">
              <a:avLst>
                <a:gd name="adj" fmla="val 8846"/>
              </a:avLst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Скругленный прямоугольник 61">
              <a:extLst>
                <a:ext uri="{FF2B5EF4-FFF2-40B4-BE49-F238E27FC236}">
                  <a16:creationId xmlns:a16="http://schemas.microsoft.com/office/drawing/2014/main" xmlns="" id="{63802316-6750-F84D-835A-B629E3A524E4}"/>
                </a:ext>
              </a:extLst>
            </p:cNvPr>
            <p:cNvSpPr/>
            <p:nvPr/>
          </p:nvSpPr>
          <p:spPr>
            <a:xfrm>
              <a:off x="1926915" y="1365070"/>
              <a:ext cx="1670225" cy="1733418"/>
            </a:xfrm>
            <a:prstGeom prst="roundRect">
              <a:avLst>
                <a:gd name="adj" fmla="val 8846"/>
              </a:avLst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3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5096" y="1642145"/>
              <a:ext cx="966231" cy="854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6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9317" y="1642145"/>
              <a:ext cx="1077475" cy="810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Стрелка вправо 64">
              <a:extLst>
                <a:ext uri="{FF2B5EF4-FFF2-40B4-BE49-F238E27FC236}">
                  <a16:creationId xmlns:a16="http://schemas.microsoft.com/office/drawing/2014/main" xmlns="" id="{DF1C88FA-F7D6-C348-9496-B78801AF7816}"/>
                </a:ext>
              </a:extLst>
            </p:cNvPr>
            <p:cNvSpPr/>
            <p:nvPr/>
          </p:nvSpPr>
          <p:spPr>
            <a:xfrm>
              <a:off x="3891549" y="1883269"/>
              <a:ext cx="1011042" cy="354129"/>
            </a:xfrm>
            <a:prstGeom prst="rightArrow">
              <a:avLst>
                <a:gd name="adj1" fmla="val 50000"/>
                <a:gd name="adj2" fmla="val 32069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Прямоугольник 65">
              <a:extLst>
                <a:ext uri="{FF2B5EF4-FFF2-40B4-BE49-F238E27FC236}">
                  <a16:creationId xmlns:a16="http://schemas.microsoft.com/office/drawing/2014/main" xmlns="" id="{22F1E747-7532-4F3B-8723-792E35EFAE92}"/>
                </a:ext>
              </a:extLst>
            </p:cNvPr>
            <p:cNvSpPr/>
            <p:nvPr/>
          </p:nvSpPr>
          <p:spPr>
            <a:xfrm>
              <a:off x="1957817" y="2547979"/>
              <a:ext cx="1602459" cy="27279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Операторы</a:t>
              </a:r>
              <a:endParaRPr 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xmlns="" id="{6B2B9E7D-317D-4D5D-8299-D87A1C1F42E5}"/>
                </a:ext>
              </a:extLst>
            </p:cNvPr>
            <p:cNvSpPr/>
            <p:nvPr/>
          </p:nvSpPr>
          <p:spPr>
            <a:xfrm>
              <a:off x="4897033" y="2493442"/>
              <a:ext cx="1602459" cy="3636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МЭГПР РК</a:t>
              </a:r>
              <a:endParaRPr 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8" name="Рисунок 6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56303" y="4351506"/>
            <a:ext cx="535241" cy="495594"/>
          </a:xfrm>
          <a:prstGeom prst="rect">
            <a:avLst/>
          </a:prstGeom>
        </p:spPr>
      </p:pic>
      <p:sp>
        <p:nvSpPr>
          <p:cNvPr id="69" name="Прямоугольник 68"/>
          <p:cNvSpPr/>
          <p:nvPr/>
        </p:nvSpPr>
        <p:spPr>
          <a:xfrm>
            <a:off x="1424669" y="4953090"/>
            <a:ext cx="785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2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отчет ОВОС</a:t>
            </a:r>
            <a:endParaRPr lang="ru-RU" sz="12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0" name="Рисунок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4434" y="4543480"/>
            <a:ext cx="751078" cy="810143"/>
          </a:xfrm>
          <a:prstGeom prst="rect">
            <a:avLst/>
          </a:prstGeom>
        </p:spPr>
      </p:pic>
      <p:pic>
        <p:nvPicPr>
          <p:cNvPr id="71" name="Рисунок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63671" y="4778316"/>
            <a:ext cx="594649" cy="377985"/>
          </a:xfrm>
          <a:prstGeom prst="rect">
            <a:avLst/>
          </a:prstGeom>
        </p:spPr>
      </p:pic>
      <p:sp>
        <p:nvSpPr>
          <p:cNvPr id="72" name="Прямоугольник 71"/>
          <p:cNvSpPr/>
          <p:nvPr/>
        </p:nvSpPr>
        <p:spPr>
          <a:xfrm>
            <a:off x="3596322" y="5391279"/>
            <a:ext cx="1299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Общественные слушания 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xmlns="" id="{6B2B9E7D-317D-4D5D-8299-D87A1C1F42E5}"/>
              </a:ext>
            </a:extLst>
          </p:cNvPr>
          <p:cNvSpPr/>
          <p:nvPr/>
        </p:nvSpPr>
        <p:spPr>
          <a:xfrm>
            <a:off x="9440333" y="4625385"/>
            <a:ext cx="2580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§"/>
            </a:pPr>
            <a:r>
              <a:rPr 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Доработанный отчет поступает через портал </a:t>
            </a:r>
            <a:r>
              <a:rPr lang="kk-KZ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УООС </a:t>
            </a:r>
          </a:p>
          <a:p>
            <a:pPr marL="171450" indent="-171450" algn="ctr">
              <a:buFont typeface="Wingdings" panose="05000000000000000000" pitchFamily="2" charset="2"/>
              <a:buChar char="§"/>
            </a:pPr>
            <a:r>
              <a:rPr lang="kk-KZ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 и УООС и Общественности </a:t>
            </a:r>
          </a:p>
        </p:txBody>
      </p:sp>
      <p:pic>
        <p:nvPicPr>
          <p:cNvPr id="74" name="Рисунок 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248" y="4718987"/>
            <a:ext cx="664784" cy="561781"/>
          </a:xfrm>
          <a:prstGeom prst="rect">
            <a:avLst/>
          </a:prstGeom>
        </p:spPr>
      </p:pic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6B2B9E7D-317D-4D5D-8299-D87A1C1F42E5}"/>
              </a:ext>
            </a:extLst>
          </p:cNvPr>
          <p:cNvSpPr/>
          <p:nvPr/>
        </p:nvSpPr>
        <p:spPr>
          <a:xfrm>
            <a:off x="6828969" y="5407939"/>
            <a:ext cx="1137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Единый экологический портал</a:t>
            </a:r>
            <a:endParaRPr lang="ru-RU" sz="12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135767" y="5395000"/>
            <a:ext cx="1280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067"/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Оператор</a:t>
            </a:r>
            <a:endParaRPr lang="ru-RU" sz="1200" b="1" dirty="0">
              <a:solidFill>
                <a:prstClr val="black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lvl="0" algn="ctr" defTabSz="914067"/>
            <a:r>
              <a:rPr 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Доработанный отчет ОВОС</a:t>
            </a:r>
            <a:endParaRPr lang="ru-RU" sz="1200" b="1" dirty="0">
              <a:solidFill>
                <a:prstClr val="black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79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855" y="4526862"/>
            <a:ext cx="665995" cy="82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4644" y="4774137"/>
            <a:ext cx="537375" cy="377985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3316" y="4771702"/>
            <a:ext cx="537375" cy="377985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9535" y="1780691"/>
            <a:ext cx="540586" cy="377985"/>
          </a:xfrm>
          <a:prstGeom prst="rect">
            <a:avLst/>
          </a:prstGeom>
        </p:spPr>
      </p:pic>
      <p:sp>
        <p:nvSpPr>
          <p:cNvPr id="84" name="Умножение 83"/>
          <p:cNvSpPr/>
          <p:nvPr/>
        </p:nvSpPr>
        <p:spPr>
          <a:xfrm>
            <a:off x="6830248" y="1482496"/>
            <a:ext cx="745574" cy="1014669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5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496" y="4514716"/>
            <a:ext cx="597234" cy="867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xmlns="" id="{6B2B9E7D-317D-4D5D-8299-D87A1C1F42E5}"/>
              </a:ext>
            </a:extLst>
          </p:cNvPr>
          <p:cNvSpPr/>
          <p:nvPr/>
        </p:nvSpPr>
        <p:spPr>
          <a:xfrm>
            <a:off x="8543563" y="5422285"/>
            <a:ext cx="990491" cy="369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МЭГПР РК</a:t>
            </a:r>
            <a:endParaRPr lang="ru-RU" sz="12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87" name="Рисунок 8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64373" y="4805937"/>
            <a:ext cx="537375" cy="377985"/>
          </a:xfrm>
          <a:prstGeom prst="rect">
            <a:avLst/>
          </a:prstGeom>
        </p:spPr>
      </p:pic>
      <p:sp>
        <p:nvSpPr>
          <p:cNvPr id="89" name="Прямоугольник 88"/>
          <p:cNvSpPr/>
          <p:nvPr/>
        </p:nvSpPr>
        <p:spPr>
          <a:xfrm>
            <a:off x="8601748" y="5622111"/>
            <a:ext cx="922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067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Подготовка</a:t>
            </a:r>
          </a:p>
          <a:p>
            <a:pPr lvl="0" algn="just" defTabSz="914067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заключения</a:t>
            </a:r>
          </a:p>
        </p:txBody>
      </p:sp>
      <p:pic>
        <p:nvPicPr>
          <p:cNvPr id="90" name="Рисунок 8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6289" y="1798536"/>
            <a:ext cx="540586" cy="377985"/>
          </a:xfrm>
          <a:prstGeom prst="rect">
            <a:avLst/>
          </a:prstGeom>
        </p:spPr>
      </p:pic>
      <p:pic>
        <p:nvPicPr>
          <p:cNvPr id="9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496" y="1482496"/>
            <a:ext cx="597234" cy="867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xmlns="" id="{6B2B9E7D-317D-4D5D-8299-D87A1C1F42E5}"/>
              </a:ext>
            </a:extLst>
          </p:cNvPr>
          <p:cNvSpPr/>
          <p:nvPr/>
        </p:nvSpPr>
        <p:spPr>
          <a:xfrm>
            <a:off x="8543563" y="2390065"/>
            <a:ext cx="990491" cy="369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МЭГПР РК</a:t>
            </a:r>
            <a:endParaRPr lang="ru-RU" sz="12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8601748" y="2589891"/>
            <a:ext cx="922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067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Подготовка</a:t>
            </a:r>
          </a:p>
          <a:p>
            <a:pPr lvl="0" algn="just" defTabSz="914067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заключения</a:t>
            </a:r>
          </a:p>
        </p:txBody>
      </p:sp>
    </p:spTree>
    <p:extLst>
      <p:ext uri="{BB962C8B-B14F-4D97-AF65-F5344CB8AC3E}">
        <p14:creationId xmlns:p14="http://schemas.microsoft.com/office/powerpoint/2010/main" val="104646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9385" y="1387474"/>
            <a:ext cx="2447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Действующая редакция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5251" y="1387474"/>
            <a:ext cx="2217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Предлагаемая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редакция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oup 34">
            <a:extLst>
              <a:ext uri="{FF2B5EF4-FFF2-40B4-BE49-F238E27FC236}">
                <a16:creationId xmlns="" xmlns:a16="http://schemas.microsoft.com/office/drawing/2014/main" xmlns:lc="http://schemas.openxmlformats.org/drawingml/2006/lockedCanvas" id="{EC77D24C-6A44-4A34-B6BD-96ED38B0C126}"/>
              </a:ext>
            </a:extLst>
          </p:cNvPr>
          <p:cNvGrpSpPr/>
          <p:nvPr/>
        </p:nvGrpSpPr>
        <p:grpSpPr>
          <a:xfrm>
            <a:off x="664619" y="2302302"/>
            <a:ext cx="1411843" cy="1354050"/>
            <a:chOff x="3194107" y="1804388"/>
            <a:chExt cx="1035938" cy="1035938"/>
          </a:xfrm>
        </p:grpSpPr>
        <p:sp>
          <p:nvSpPr>
            <p:cNvPr id="14" name="Oval 2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3F912D03-7263-42FB-ABC2-8B5195EB6097}"/>
                </a:ext>
              </a:extLst>
            </p:cNvPr>
            <p:cNvSpPr/>
            <p:nvPr/>
          </p:nvSpPr>
          <p:spPr>
            <a:xfrm>
              <a:off x="3194107" y="1804388"/>
              <a:ext cx="1035938" cy="1035938"/>
            </a:xfrm>
            <a:prstGeom prst="ellipse">
              <a:avLst/>
            </a:prstGeom>
            <a:solidFill>
              <a:srgbClr val="5CBE7A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  <p:sp>
          <p:nvSpPr>
            <p:cNvPr id="15" name="Oval 4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1BD22F3B-1750-4F80-9521-1AB9CA65A7CB}"/>
                </a:ext>
              </a:extLst>
            </p:cNvPr>
            <p:cNvSpPr/>
            <p:nvPr/>
          </p:nvSpPr>
          <p:spPr>
            <a:xfrm>
              <a:off x="3241732" y="1856597"/>
              <a:ext cx="936104" cy="936104"/>
            </a:xfrm>
            <a:prstGeom prst="ellipse">
              <a:avLst/>
            </a:prstGeom>
            <a:solidFill>
              <a:srgbClr val="5CBE7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</p:grpSp>
      <p:grpSp>
        <p:nvGrpSpPr>
          <p:cNvPr id="16" name="Group 3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AB2DE34-D024-45C8-8813-4E55217C3687}"/>
              </a:ext>
            </a:extLst>
          </p:cNvPr>
          <p:cNvGrpSpPr/>
          <p:nvPr/>
        </p:nvGrpSpPr>
        <p:grpSpPr>
          <a:xfrm>
            <a:off x="731510" y="4014702"/>
            <a:ext cx="1411843" cy="1373738"/>
            <a:chOff x="3729547" y="3458344"/>
            <a:chExt cx="1035938" cy="1035938"/>
          </a:xfrm>
        </p:grpSpPr>
        <p:sp>
          <p:nvSpPr>
            <p:cNvPr id="17" name="Oval 22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3B611E1B-62FF-481F-A0A7-630C8BD8D774}"/>
                </a:ext>
              </a:extLst>
            </p:cNvPr>
            <p:cNvSpPr/>
            <p:nvPr/>
          </p:nvSpPr>
          <p:spPr>
            <a:xfrm>
              <a:off x="3729547" y="3458344"/>
              <a:ext cx="1035938" cy="1035938"/>
            </a:xfrm>
            <a:prstGeom prst="ellipse">
              <a:avLst/>
            </a:prstGeom>
            <a:solidFill>
              <a:srgbClr val="2CB8AE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 dirty="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  <p:sp>
          <p:nvSpPr>
            <p:cNvPr id="18" name="Oval 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76AD513F-03C4-406B-B736-2FB73E8C9F96}"/>
                </a:ext>
              </a:extLst>
            </p:cNvPr>
            <p:cNvSpPr/>
            <p:nvPr/>
          </p:nvSpPr>
          <p:spPr>
            <a:xfrm>
              <a:off x="3777172" y="3510553"/>
              <a:ext cx="936104" cy="93610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 dirty="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</p:grpSp>
      <p:cxnSp>
        <p:nvCxnSpPr>
          <p:cNvPr id="22" name="Straight Connector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9809302F-C549-4032-97E0-8ED36C7C58A3}"/>
              </a:ext>
            </a:extLst>
          </p:cNvPr>
          <p:cNvCxnSpPr>
            <a:cxnSpLocks/>
            <a:stCxn id="14" idx="6"/>
            <a:endCxn id="26" idx="2"/>
          </p:cNvCxnSpPr>
          <p:nvPr/>
        </p:nvCxnSpPr>
        <p:spPr>
          <a:xfrm>
            <a:off x="2076462" y="2979327"/>
            <a:ext cx="1134616" cy="828427"/>
          </a:xfrm>
          <a:prstGeom prst="line">
            <a:avLst/>
          </a:prstGeom>
          <a:noFill/>
          <a:ln w="15875" cap="flat" cmpd="sng" algn="ctr">
            <a:solidFill>
              <a:srgbClr val="5CBE7A"/>
            </a:solidFill>
            <a:prstDash val="solid"/>
            <a:miter lim="800000"/>
          </a:ln>
          <a:effectLst/>
        </p:spPr>
      </p:cxnSp>
      <p:cxnSp>
        <p:nvCxnSpPr>
          <p:cNvPr id="23" name="Straight Connector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5BF0FB9C-D70F-4561-8B0C-723B3B4BF42C}"/>
              </a:ext>
            </a:extLst>
          </p:cNvPr>
          <p:cNvCxnSpPr>
            <a:cxnSpLocks/>
            <a:stCxn id="17" idx="6"/>
            <a:endCxn id="26" idx="2"/>
          </p:cNvCxnSpPr>
          <p:nvPr/>
        </p:nvCxnSpPr>
        <p:spPr>
          <a:xfrm flipV="1">
            <a:off x="2143353" y="3807754"/>
            <a:ext cx="1067725" cy="893817"/>
          </a:xfrm>
          <a:prstGeom prst="line">
            <a:avLst/>
          </a:prstGeom>
          <a:noFill/>
          <a:ln w="15875" cap="flat" cmpd="sng" algn="ctr">
            <a:solidFill>
              <a:srgbClr val="2CB8AE"/>
            </a:solidFill>
            <a:prstDash val="solid"/>
            <a:miter lim="800000"/>
          </a:ln>
          <a:effectLst/>
        </p:spPr>
      </p:cxnSp>
      <p:grpSp>
        <p:nvGrpSpPr>
          <p:cNvPr id="25" name="Group 3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A827E0F-5713-43CD-9DB5-8DFAF882BCD9}"/>
              </a:ext>
            </a:extLst>
          </p:cNvPr>
          <p:cNvGrpSpPr/>
          <p:nvPr/>
        </p:nvGrpSpPr>
        <p:grpSpPr>
          <a:xfrm>
            <a:off x="3211078" y="2871650"/>
            <a:ext cx="1872208" cy="1872208"/>
            <a:chOff x="912323" y="3042501"/>
            <a:chExt cx="1872208" cy="1872208"/>
          </a:xfrm>
        </p:grpSpPr>
        <p:sp>
          <p:nvSpPr>
            <p:cNvPr id="26" name="Oval 3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BB84BAF-7C8E-4008-990C-78C49DF68D75}"/>
                </a:ext>
              </a:extLst>
            </p:cNvPr>
            <p:cNvSpPr/>
            <p:nvPr/>
          </p:nvSpPr>
          <p:spPr>
            <a:xfrm>
              <a:off x="912323" y="3042501"/>
              <a:ext cx="1872208" cy="1872208"/>
            </a:xfrm>
            <a:prstGeom prst="ellipse">
              <a:avLst/>
            </a:prstGeom>
            <a:solidFill>
              <a:srgbClr val="82C650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7" name="Oval 24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BFB477D-221B-4C08-A2D3-E8CC0A34B491}"/>
                </a:ext>
              </a:extLst>
            </p:cNvPr>
            <p:cNvSpPr/>
            <p:nvPr/>
          </p:nvSpPr>
          <p:spPr>
            <a:xfrm>
              <a:off x="1036053" y="3166231"/>
              <a:ext cx="1624749" cy="1624749"/>
            </a:xfrm>
            <a:prstGeom prst="ellipse">
              <a:avLst/>
            </a:prstGeom>
            <a:solidFill>
              <a:srgbClr val="82C65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700" dirty="0">
                <a:solidFill>
                  <a:sysClr val="window" lastClr="FFFFFF"/>
                </a:solidFill>
                <a:latin typeface="Arial"/>
                <a:ea typeface="Arial Unicode MS"/>
              </a:endParaRPr>
            </a:p>
          </p:txBody>
        </p:sp>
      </p:grpSp>
      <p:pic>
        <p:nvPicPr>
          <p:cNvPr id="33" name="Picture 8" descr="C:\Users\tulepbergenov\Desktop\170-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17" y="3041576"/>
            <a:ext cx="596252" cy="596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29386" y="3633076"/>
            <a:ext cx="18177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Экологическое разрешение на воздействие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30">
            <a:extLst>
              <a:ext uri="{FF2B5EF4-FFF2-40B4-BE49-F238E27FC236}">
                <a16:creationId xmlns="" xmlns:a16="http://schemas.microsoft.com/office/drawing/2014/main" xmlns:lc="http://schemas.openxmlformats.org/drawingml/2006/lockedCanvas" id="{BCA1C595-3663-4525-92F5-6B92ACB612A3}"/>
              </a:ext>
            </a:extLst>
          </p:cNvPr>
          <p:cNvSpPr/>
          <p:nvPr/>
        </p:nvSpPr>
        <p:spPr>
          <a:xfrm>
            <a:off x="1162524" y="2416072"/>
            <a:ext cx="409784" cy="451194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711941" y="2841338"/>
            <a:ext cx="13206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ликвидации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02610" y="4608812"/>
            <a:ext cx="126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ликвидации 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444E6227-4972-4DE6-BEB0-C3FC42991182}"/>
              </a:ext>
            </a:extLst>
          </p:cNvPr>
          <p:cNvSpPr/>
          <p:nvPr/>
        </p:nvSpPr>
        <p:spPr>
          <a:xfrm>
            <a:off x="1121091" y="4163554"/>
            <a:ext cx="626431" cy="40847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541478" y="2379176"/>
            <a:ext cx="1907930" cy="9038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602332" y="2379176"/>
            <a:ext cx="1980068" cy="9038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13" descr="C:\Users\tulepbergenov\Desktop\12-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245" y="2481536"/>
            <a:ext cx="636963" cy="668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30">
            <a:extLst>
              <a:ext uri="{FF2B5EF4-FFF2-40B4-BE49-F238E27FC236}">
                <a16:creationId xmlns="" xmlns:a16="http://schemas.microsoft.com/office/drawing/2014/main" xmlns:lc="http://schemas.openxmlformats.org/drawingml/2006/lockedCanvas" id="{BCA1C595-3663-4525-92F5-6B92ACB612A3}"/>
              </a:ext>
            </a:extLst>
          </p:cNvPr>
          <p:cNvSpPr/>
          <p:nvPr/>
        </p:nvSpPr>
        <p:spPr>
          <a:xfrm>
            <a:off x="6600029" y="2595358"/>
            <a:ext cx="409784" cy="451194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" name="Стрелка вправо 43"/>
          <p:cNvSpPr/>
          <p:nvPr/>
        </p:nvSpPr>
        <p:spPr>
          <a:xfrm>
            <a:off x="8643405" y="2650729"/>
            <a:ext cx="764930" cy="360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7009813" y="2537579"/>
            <a:ext cx="13206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ликвидации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900141" y="2354050"/>
            <a:ext cx="18317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государственной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кологической экспертизы</a:t>
            </a:r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544412" y="4334004"/>
            <a:ext cx="1907930" cy="9038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9602332" y="4334004"/>
            <a:ext cx="1983002" cy="9038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>
            <a:off x="8646339" y="4605557"/>
            <a:ext cx="764930" cy="360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7083328" y="4514173"/>
            <a:ext cx="126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ликвидации 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Rectangle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444E6227-4972-4DE6-BEB0-C3FC42991182}"/>
              </a:ext>
            </a:extLst>
          </p:cNvPr>
          <p:cNvSpPr/>
          <p:nvPr/>
        </p:nvSpPr>
        <p:spPr>
          <a:xfrm>
            <a:off x="6581469" y="4541272"/>
            <a:ext cx="576993" cy="40847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71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00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44" algn="l" defTabSz="914286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0016805" y="4432778"/>
            <a:ext cx="18177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Экологическое разрешение на воздействие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9" name="Picture 8" descr="C:\Users\tulepbergenov\Desktop\170-5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960" y="4512776"/>
            <a:ext cx="520052" cy="596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Прямоугольник 44"/>
          <p:cNvSpPr/>
          <p:nvPr/>
        </p:nvSpPr>
        <p:spPr>
          <a:xfrm>
            <a:off x="629305" y="329382"/>
            <a:ext cx="11102566" cy="30777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ликвидации для объектов </a:t>
            </a:r>
            <a:r>
              <a:rPr lang="en-US" sz="1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ru-RU" sz="1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категории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2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5966" y="505117"/>
            <a:ext cx="11408833" cy="603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270510" algn="just">
              <a:lnSpc>
                <a:spcPct val="107000"/>
              </a:lnSpc>
              <a:spcAft>
                <a:spcPts val="0"/>
              </a:spcAft>
            </a:pPr>
            <a:endParaRPr lang="kk-KZ" sz="1400" b="1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270510" algn="just">
              <a:lnSpc>
                <a:spcPct val="107000"/>
              </a:lnSpc>
              <a:spcAft>
                <a:spcPts val="0"/>
              </a:spcAft>
            </a:pPr>
            <a:r>
              <a:rPr lang="kk-KZ" sz="1400" i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Вариант </a:t>
            </a:r>
            <a:r>
              <a:rPr lang="kk-KZ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1.</a:t>
            </a:r>
            <a:r>
              <a:rPr lang="kk-KZ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Не учитывать в разрешении технологически не связанные работы (строительство КПП, вахтового поселка, столовой, установку АСМ) путем определения технологической связи: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270510" algn="just">
              <a:lnSpc>
                <a:spcPct val="107000"/>
              </a:lnSpc>
              <a:spcAft>
                <a:spcPts val="0"/>
              </a:spcAft>
            </a:pPr>
            <a:r>
              <a:rPr lang="kk-KZ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«Под технологически прямо связанными объектами подразумеваются стационарные объекты, участвующие в едином технологическом процессе, последовательно описанном в технологических схемах (документах), без которого функционирование предприятия невозможно.»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270510" algn="just">
              <a:lnSpc>
                <a:spcPct val="107000"/>
              </a:lnSpc>
              <a:spcAft>
                <a:spcPts val="0"/>
              </a:spcAft>
            </a:pPr>
            <a:r>
              <a:rPr lang="kk-KZ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270510" algn="just">
              <a:lnSpc>
                <a:spcPct val="107000"/>
              </a:lnSpc>
              <a:spcAft>
                <a:spcPts val="800"/>
              </a:spcAft>
            </a:pPr>
            <a:r>
              <a:rPr lang="kk-KZ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Варинат 2.</a:t>
            </a:r>
            <a:r>
              <a:rPr lang="kk-KZ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Не учитывать в разрешении технологически не связанные работы и связанные работы, которые не повлекут изменения объемов эмиссий при эксплуатации. (замена компрессора, замена трубопровода, капитальный ремонт скважин, гидроразврыв пласта, ремонтные работы</a:t>
            </a:r>
            <a:r>
              <a:rPr lang="kk-KZ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Предлагаемые изменения в Кодекс: </a:t>
            </a:r>
          </a:p>
          <a:p>
            <a:pPr marL="457200"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Оставить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действующей редакции пункт 3 статьи 12 ЭК РК: В отношении объектов I и II категорий термин "объект" означает стационарный технологический объект (предприятие, производство), в пределах которого осуществляются один или несколько видов деятельности, указанных в разделе 1 (для объектов I категории) или разделе 2 (для объектов II категории) приложения 2 к настоящему Кодексу, а также технологически прямо связанные с ним любые иные виды деятельности, которые осуществляются в пределах той же промышленной площадки, на которой размещается объект, и могут оказывать существенное влияние на объем, количество и (или) интенсивность эмиссий и иных форм негативного воздействия такого объекта на окружающую среду.</a:t>
            </a:r>
          </a:p>
          <a:p>
            <a:pPr marL="457200"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Пункт 7 статьи 106 Кодекса: Экологическое разрешение не требуется для осуществления деятельности по строительству и эксплуатации объектов III и IV категорий, за исключением случаев, когда они размещаются в пределах промышленной площадки объекта I или II категории, технологически связаны с ним, </a:t>
            </a:r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вносят изменения в технологический процесс такого объекта и могут оказывать существенное влияние на объем, количество и (или) интенсивность эмиссий и иных форм негативного воздействия такого объекта на окружающую среду при его эксплуатации. </a:t>
            </a:r>
            <a:endParaRPr lang="ru-RU" sz="1400" b="1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270510" algn="just">
              <a:lnSpc>
                <a:spcPct val="107000"/>
              </a:lnSpc>
              <a:spcAft>
                <a:spcPts val="80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критерии </a:t>
            </a:r>
            <a:r>
              <a:rPr lang="kk-KZ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рассматриваются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совокупности</a:t>
            </a:r>
            <a:r>
              <a:rPr lang="kk-KZ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2233" y="197340"/>
            <a:ext cx="11102566" cy="30777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kk-KZ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Строительные операции на территории объектов </a:t>
            </a:r>
            <a:r>
              <a:rPr lang="en-US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 </a:t>
            </a:r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 </a:t>
            </a:r>
            <a:r>
              <a:rPr lang="en-US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II</a:t>
            </a:r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категории в экологическом разрешении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  <a:endParaRPr lang="ru-RU" sz="14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5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Прямоугольник 103"/>
          <p:cNvSpPr/>
          <p:nvPr/>
        </p:nvSpPr>
        <p:spPr>
          <a:xfrm>
            <a:off x="2489040" y="1757411"/>
            <a:ext cx="2784764" cy="407804"/>
          </a:xfrm>
          <a:prstGeom prst="rect">
            <a:avLst/>
          </a:prstGeom>
          <a:ln w="19050"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подача проект отчета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0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ru-RU" sz="105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р.д</a:t>
            </a:r>
            <a:r>
              <a:rPr lang="ru-RU" sz="10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дней до даты начала проведения ОС </a:t>
            </a:r>
            <a:endParaRPr lang="ru-RU" sz="1400" dirty="0"/>
          </a:p>
        </p:txBody>
      </p:sp>
      <p:cxnSp>
        <p:nvCxnSpPr>
          <p:cNvPr id="4" name="OTLSHAPE_TB_00000000000000000000000000000000_Separator2"/>
          <p:cNvCxnSpPr/>
          <p:nvPr>
            <p:custDataLst>
              <p:tags r:id="rId1"/>
            </p:custDataLst>
          </p:nvPr>
        </p:nvCxnSpPr>
        <p:spPr>
          <a:xfrm>
            <a:off x="2920017" y="2242871"/>
            <a:ext cx="0" cy="3048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8"/>
          <p:cNvCxnSpPr/>
          <p:nvPr>
            <p:custDataLst>
              <p:tags r:id="rId2"/>
            </p:custDataLst>
          </p:nvPr>
        </p:nvCxnSpPr>
        <p:spPr>
          <a:xfrm>
            <a:off x="10101861" y="2187603"/>
            <a:ext cx="0" cy="3048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OTLSHAPE_M_7b0996464ffd4cd3a3b383ab1ba22438_Connector1"/>
          <p:cNvCxnSpPr/>
          <p:nvPr>
            <p:custDataLst>
              <p:tags r:id="rId3"/>
            </p:custDataLst>
          </p:nvPr>
        </p:nvCxnSpPr>
        <p:spPr>
          <a:xfrm>
            <a:off x="2426191" y="1714906"/>
            <a:ext cx="14688" cy="97985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TLSHAPE_M_7b0996464ffd4cd3a3b383ab1ba22438_Shape"/>
          <p:cNvSpPr/>
          <p:nvPr>
            <p:custDataLst>
              <p:tags r:id="rId4"/>
            </p:custDataLst>
          </p:nvPr>
        </p:nvSpPr>
        <p:spPr>
          <a:xfrm rot="16200000">
            <a:off x="2444465" y="1455013"/>
            <a:ext cx="245898" cy="292201"/>
          </a:xfrm>
          <a:prstGeom prst="flowChartMerge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3" rIns="91406" bIns="45703" rtlCol="0" anchor="ctr"/>
          <a:lstStyle/>
          <a:p>
            <a:pPr algn="ctr"/>
            <a:endParaRPr lang="en-GB" sz="2400" dirty="0"/>
          </a:p>
        </p:txBody>
      </p:sp>
      <p:cxnSp>
        <p:nvCxnSpPr>
          <p:cNvPr id="8" name="OTLSHAPE_M_7b0996464ffd4cd3a3b383ab1ba22438_Connector1"/>
          <p:cNvCxnSpPr/>
          <p:nvPr>
            <p:custDataLst>
              <p:tags r:id="rId5"/>
            </p:custDataLst>
          </p:nvPr>
        </p:nvCxnSpPr>
        <p:spPr>
          <a:xfrm>
            <a:off x="10174809" y="1685964"/>
            <a:ext cx="0" cy="1017031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345081" y="2839517"/>
            <a:ext cx="1007539" cy="40007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Подготовка</a:t>
            </a:r>
          </a:p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заключения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2263" y="3210583"/>
            <a:ext cx="1588483" cy="4000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МИО размещает на интернет-ресурсе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182506" y="2722882"/>
            <a:ext cx="20567" cy="964489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40238" y="3647472"/>
            <a:ext cx="2169455" cy="10156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marL="1589" indent="92041" algn="just">
              <a:buFont typeface="Wingdings" pitchFamily="2" charset="2"/>
              <a:buChar char="Ø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Рассмотрение</a:t>
            </a:r>
          </a:p>
          <a:p>
            <a:pPr marL="1589" algn="just"/>
            <a:r>
              <a:rPr lang="ru-RU" sz="1000" dirty="0">
                <a:latin typeface="Arial" pitchFamily="34" charset="0"/>
                <a:cs typeface="Arial" pitchFamily="34" charset="0"/>
              </a:rPr>
              <a:t>отчета на  полноту (комплектность)</a:t>
            </a:r>
          </a:p>
          <a:p>
            <a:pPr marL="1589" indent="92041" algn="just">
              <a:buFont typeface="Wingdings" pitchFamily="2" charset="2"/>
              <a:buChar char="Ø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Направление в ГО и МИО</a:t>
            </a:r>
          </a:p>
          <a:p>
            <a:pPr marL="1589" indent="92041" algn="just">
              <a:buFont typeface="Wingdings" pitchFamily="2" charset="2"/>
              <a:buChar char="Ø"/>
            </a:pPr>
            <a:r>
              <a:rPr lang="kk-KZ" sz="1000" dirty="0">
                <a:latin typeface="Arial" pitchFamily="34" charset="0"/>
                <a:cs typeface="Arial" pitchFamily="34" charset="0"/>
              </a:rPr>
              <a:t>На саите УООС размещается отчет и обьявление об ОС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93912" y="2195374"/>
            <a:ext cx="722983" cy="51925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cxnSp>
        <p:nvCxnSpPr>
          <p:cNvPr id="16" name="Прямая со стрелкой 15"/>
          <p:cNvCxnSpPr>
            <a:stCxn id="15" idx="2"/>
          </p:cNvCxnSpPr>
          <p:nvPr/>
        </p:nvCxnSpPr>
        <p:spPr>
          <a:xfrm>
            <a:off x="3655403" y="2714631"/>
            <a:ext cx="11038" cy="490495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6165390" y="2200256"/>
            <a:ext cx="533384" cy="513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049608" y="2195014"/>
            <a:ext cx="1107374" cy="51307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038597" y="2203075"/>
            <a:ext cx="2103240" cy="954073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lIns="91406" tIns="45703" rIns="91406" bIns="45703">
            <a:spAutoFit/>
          </a:bodyPr>
          <a:lstStyle/>
          <a:p>
            <a:pPr lvl="0" algn="ctr"/>
            <a:r>
              <a:rPr lang="ru-RU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ru-RU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Заинтересованные </a:t>
            </a: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ГО и общественность направляет</a:t>
            </a:r>
          </a:p>
          <a:p>
            <a:pPr lvl="0" algn="ctr"/>
            <a:r>
              <a:rPr lang="kk-KZ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предложении и </a:t>
            </a: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замечания</a:t>
            </a:r>
            <a:r>
              <a:rPr lang="kk-KZ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kk-KZ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заявлению</a:t>
            </a:r>
            <a:endParaRPr lang="ru-R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64256" y="3860941"/>
            <a:ext cx="1718733" cy="70785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lIns="91406" tIns="45703" rIns="91406" bIns="45703" rtlCol="0">
            <a:spAutoFit/>
          </a:bodyPr>
          <a:lstStyle/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Сбор предложений и замечаний от ГО в т.ч. от общественности в виде сводной таблицы</a:t>
            </a:r>
          </a:p>
        </p:txBody>
      </p:sp>
      <p:cxnSp>
        <p:nvCxnSpPr>
          <p:cNvPr id="24" name="Прямая со стрелкой 23"/>
          <p:cNvCxnSpPr>
            <a:stCxn id="17" idx="2"/>
            <a:endCxn id="23" idx="0"/>
          </p:cNvCxnSpPr>
          <p:nvPr/>
        </p:nvCxnSpPr>
        <p:spPr>
          <a:xfrm flipH="1">
            <a:off x="6423623" y="2713331"/>
            <a:ext cx="8459" cy="114761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8" idx="2"/>
            <a:endCxn id="10" idx="0"/>
          </p:cNvCxnSpPr>
          <p:nvPr/>
        </p:nvCxnSpPr>
        <p:spPr>
          <a:xfrm>
            <a:off x="9603295" y="2708089"/>
            <a:ext cx="245556" cy="131428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820194" y="1689893"/>
            <a:ext cx="7109934" cy="1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60923" y="1283620"/>
            <a:ext cx="5196013" cy="369298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400" dirty="0">
                <a:latin typeface="Arial" pitchFamily="34" charset="0"/>
                <a:cs typeface="Arial" pitchFamily="34" charset="0"/>
              </a:rPr>
              <a:t>Срок оказания услуги -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39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р.д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со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дня регистрации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467066" y="2195638"/>
            <a:ext cx="797709" cy="51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85941" y="520875"/>
            <a:ext cx="10758898" cy="3512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06" tIns="45703" rIns="91406" bIns="45703" rtlCol="0" anchor="ctr"/>
          <a:lstStyle/>
          <a:p>
            <a:pPr algn="ctr"/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Услуга «Выдача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заключения по результатам оценки воздействия на окружающую среду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(первичная подача)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724206" y="2200249"/>
            <a:ext cx="532191" cy="5130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272878" y="2200256"/>
            <a:ext cx="575719" cy="5130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848597" y="2198598"/>
            <a:ext cx="548224" cy="5130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8414609" y="2200256"/>
            <a:ext cx="634998" cy="5130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93932" y="2885559"/>
            <a:ext cx="1003303" cy="400075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Проведение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ОС</a:t>
            </a:r>
          </a:p>
        </p:txBody>
      </p:sp>
      <p:cxnSp>
        <p:nvCxnSpPr>
          <p:cNvPr id="52" name="Прямая со стрелкой 51"/>
          <p:cNvCxnSpPr>
            <a:stCxn id="41" idx="2"/>
            <a:endCxn id="51" idx="0"/>
          </p:cNvCxnSpPr>
          <p:nvPr/>
        </p:nvCxnSpPr>
        <p:spPr>
          <a:xfrm>
            <a:off x="6990302" y="2713324"/>
            <a:ext cx="5282" cy="172235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94494" y="3390912"/>
            <a:ext cx="1206511" cy="400075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Формирование протокола ОС </a:t>
            </a:r>
          </a:p>
        </p:txBody>
      </p:sp>
      <p:cxnSp>
        <p:nvCxnSpPr>
          <p:cNvPr id="58" name="Прямая со стрелкой 57"/>
          <p:cNvCxnSpPr>
            <a:stCxn id="42" idx="2"/>
          </p:cNvCxnSpPr>
          <p:nvPr/>
        </p:nvCxnSpPr>
        <p:spPr>
          <a:xfrm>
            <a:off x="7560738" y="2713331"/>
            <a:ext cx="4229" cy="677581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560737" y="3896265"/>
            <a:ext cx="1087930" cy="70785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Уведомление оператора</a:t>
            </a:r>
          </a:p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в случае отказа</a:t>
            </a:r>
          </a:p>
        </p:txBody>
      </p:sp>
      <p:cxnSp>
        <p:nvCxnSpPr>
          <p:cNvPr id="82" name="Прямая со стрелкой 81"/>
          <p:cNvCxnSpPr>
            <a:stCxn id="45" idx="2"/>
            <a:endCxn id="81" idx="0"/>
          </p:cNvCxnSpPr>
          <p:nvPr/>
        </p:nvCxnSpPr>
        <p:spPr>
          <a:xfrm flipH="1">
            <a:off x="8104702" y="2711673"/>
            <a:ext cx="18007" cy="1184592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8184998" y="2857402"/>
            <a:ext cx="1122125" cy="553963"/>
          </a:xfrm>
          <a:prstGeom prst="rect">
            <a:avLst/>
          </a:prstGeom>
          <a:ln w="12700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Прием возражений и заслушивание</a:t>
            </a:r>
          </a:p>
        </p:txBody>
      </p:sp>
      <p:cxnSp>
        <p:nvCxnSpPr>
          <p:cNvPr id="102" name="Прямая со стрелкой 101"/>
          <p:cNvCxnSpPr>
            <a:stCxn id="46" idx="2"/>
            <a:endCxn id="101" idx="0"/>
          </p:cNvCxnSpPr>
          <p:nvPr/>
        </p:nvCxnSpPr>
        <p:spPr>
          <a:xfrm>
            <a:off x="8732108" y="2713331"/>
            <a:ext cx="13953" cy="144071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2532401" y="2234553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341389" y="2234732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МИО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24903" y="2212331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699711" y="2212331"/>
            <a:ext cx="583278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МИО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256396" y="2211567"/>
            <a:ext cx="583278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МИО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790235" y="2212331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9278243" y="2195375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8345144" y="2204588"/>
            <a:ext cx="800150" cy="246187"/>
          </a:xfrm>
          <a:prstGeom prst="rect">
            <a:avLst/>
          </a:prstGeom>
        </p:spPr>
        <p:txBody>
          <a:bodyPr wrap="none" lIns="91406" tIns="45703" rIns="91406" bIns="45703">
            <a:spAutoFit/>
          </a:bodyPr>
          <a:lstStyle/>
          <a:p>
            <a:r>
              <a:rPr lang="ru-RU" sz="1000" b="1" dirty="0">
                <a:latin typeface="Arial" pitchFamily="34" charset="0"/>
                <a:cs typeface="Arial" pitchFamily="34" charset="0"/>
              </a:rPr>
              <a:t>Оператор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295390" y="2200105"/>
            <a:ext cx="1125923" cy="5227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06" tIns="45703" rIns="91406" bIns="45703" spcCol="0" rtlCol="0" anchor="ctr"/>
          <a:lstStyle/>
          <a:p>
            <a:pPr algn="ctr"/>
            <a:r>
              <a:rPr lang="ru-RU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Оператор </a:t>
            </a:r>
            <a:r>
              <a:rPr lang="ru-RU" sz="11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</a:t>
            </a: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проект отчета</a:t>
            </a:r>
            <a:endParaRPr lang="ru-RU" dirty="0"/>
          </a:p>
        </p:txBody>
      </p:sp>
      <p:sp>
        <p:nvSpPr>
          <p:cNvPr id="72" name="Стрелка вправо 71"/>
          <p:cNvSpPr/>
          <p:nvPr/>
        </p:nvSpPr>
        <p:spPr>
          <a:xfrm>
            <a:off x="2310663" y="2404479"/>
            <a:ext cx="221303" cy="144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992831" y="2898908"/>
            <a:ext cx="1647947" cy="892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Arial" pitchFamily="34" charset="0"/>
                <a:cs typeface="Arial" pitchFamily="34" charset="0"/>
              </a:rPr>
              <a:t>Согласовывает  дату и место 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проведения ОС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с МИО (в течении 15 календарных дней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 flipH="1">
            <a:off x="1608661" y="2705512"/>
            <a:ext cx="12625" cy="209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824485" y="1968480"/>
            <a:ext cx="5171098" cy="0"/>
          </a:xfrm>
          <a:prstGeom prst="line">
            <a:avLst/>
          </a:prstGeom>
          <a:ln w="12700"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endCxn id="41" idx="0"/>
          </p:cNvCxnSpPr>
          <p:nvPr/>
        </p:nvCxnSpPr>
        <p:spPr>
          <a:xfrm>
            <a:off x="6990301" y="1964320"/>
            <a:ext cx="1" cy="235929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1824485" y="1964319"/>
            <a:ext cx="0" cy="235786"/>
          </a:xfrm>
          <a:prstGeom prst="line">
            <a:avLst/>
          </a:prstGeom>
          <a:ln w="19050"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5" name="OTLSHAPE_M_7b0996464ffd4cd3a3b383ab1ba22438_Shape"/>
          <p:cNvSpPr/>
          <p:nvPr>
            <p:custDataLst>
              <p:tags r:id="rId6"/>
            </p:custDataLst>
          </p:nvPr>
        </p:nvSpPr>
        <p:spPr>
          <a:xfrm rot="16200000">
            <a:off x="10197961" y="1539863"/>
            <a:ext cx="245898" cy="292201"/>
          </a:xfrm>
          <a:prstGeom prst="flowChartMerge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3" rIns="91406" bIns="45703" rtlCol="0" anchor="ctr"/>
          <a:lstStyle/>
          <a:p>
            <a:pPr algn="ctr"/>
            <a:endParaRPr lang="en-GB" sz="2400" dirty="0"/>
          </a:p>
        </p:txBody>
      </p:sp>
      <p:cxnSp>
        <p:nvCxnSpPr>
          <p:cNvPr id="117" name="Прямая со стрелкой 116"/>
          <p:cNvCxnSpPr/>
          <p:nvPr/>
        </p:nvCxnSpPr>
        <p:spPr>
          <a:xfrm flipV="1">
            <a:off x="2151247" y="2722882"/>
            <a:ext cx="0" cy="195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27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OTLSHAPE_TB_00000000000000000000000000000000_Separator2"/>
          <p:cNvCxnSpPr/>
          <p:nvPr>
            <p:custDataLst>
              <p:tags r:id="rId1"/>
            </p:custDataLst>
          </p:nvPr>
        </p:nvCxnSpPr>
        <p:spPr>
          <a:xfrm>
            <a:off x="3072427" y="2488407"/>
            <a:ext cx="0" cy="3048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8"/>
          <p:cNvCxnSpPr/>
          <p:nvPr>
            <p:custDataLst>
              <p:tags r:id="rId2"/>
            </p:custDataLst>
          </p:nvPr>
        </p:nvCxnSpPr>
        <p:spPr>
          <a:xfrm>
            <a:off x="10254271" y="2433139"/>
            <a:ext cx="0" cy="3048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TLSHAPE_M_7b0996464ffd4cd3a3b383ab1ba22438_Shape"/>
          <p:cNvSpPr/>
          <p:nvPr>
            <p:custDataLst>
              <p:tags r:id="rId3"/>
            </p:custDataLst>
          </p:nvPr>
        </p:nvSpPr>
        <p:spPr>
          <a:xfrm rot="16200000">
            <a:off x="2669119" y="1802647"/>
            <a:ext cx="165097" cy="169423"/>
          </a:xfrm>
          <a:prstGeom prst="flowChartMerge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3" rIns="91406" bIns="45703" rtlCol="0" anchor="ctr"/>
          <a:lstStyle/>
          <a:p>
            <a:pPr algn="ctr"/>
            <a:endParaRPr lang="en-GB" sz="2400" dirty="0"/>
          </a:p>
        </p:txBody>
      </p:sp>
      <p:cxnSp>
        <p:nvCxnSpPr>
          <p:cNvPr id="8" name="OTLSHAPE_M_7b0996464ffd4cd3a3b383ab1ba22438_Connector1"/>
          <p:cNvCxnSpPr/>
          <p:nvPr>
            <p:custDataLst>
              <p:tags r:id="rId4"/>
            </p:custDataLst>
          </p:nvPr>
        </p:nvCxnSpPr>
        <p:spPr>
          <a:xfrm>
            <a:off x="10426912" y="1899326"/>
            <a:ext cx="0" cy="1017031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TLSHAPE_M_7b0996464ffd4cd3a3b383ab1ba22438_Shape"/>
          <p:cNvSpPr/>
          <p:nvPr>
            <p:custDataLst>
              <p:tags r:id="rId5"/>
            </p:custDataLst>
          </p:nvPr>
        </p:nvSpPr>
        <p:spPr>
          <a:xfrm rot="16200000">
            <a:off x="10392838" y="1877009"/>
            <a:ext cx="165097" cy="165100"/>
          </a:xfrm>
          <a:prstGeom prst="flowChartMerge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3" rIns="91406" bIns="45703" rtlCol="0" anchor="ctr"/>
          <a:lstStyle/>
          <a:p>
            <a:pPr algn="ctr"/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9598924" y="3300053"/>
            <a:ext cx="1007539" cy="40007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Подготовка</a:t>
            </a:r>
          </a:p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заключения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94099" y="3479698"/>
            <a:ext cx="1588483" cy="4000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МИО размещает на интернет-ресурсе</a:t>
            </a:r>
          </a:p>
        </p:txBody>
      </p:sp>
      <p:cxnSp>
        <p:nvCxnSpPr>
          <p:cNvPr id="13" name="Прямая со стрелкой 12"/>
          <p:cNvCxnSpPr>
            <a:stCxn id="28" idx="2"/>
          </p:cNvCxnSpPr>
          <p:nvPr/>
        </p:nvCxnSpPr>
        <p:spPr>
          <a:xfrm flipH="1">
            <a:off x="3031105" y="2952149"/>
            <a:ext cx="1" cy="104838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97653" y="3974287"/>
            <a:ext cx="2516702" cy="8617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marL="1589" indent="92041" algn="ctr">
              <a:buFont typeface="Wingdings" pitchFamily="2" charset="2"/>
              <a:buChar char="Ø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Рассмотрение</a:t>
            </a:r>
          </a:p>
          <a:p>
            <a:pPr marL="1589" algn="ctr"/>
            <a:r>
              <a:rPr lang="ru-RU" sz="1000" dirty="0">
                <a:latin typeface="Arial" pitchFamily="34" charset="0"/>
                <a:cs typeface="Arial" pitchFamily="34" charset="0"/>
              </a:rPr>
              <a:t>отчета на  полноту (комплектность)</a:t>
            </a:r>
          </a:p>
          <a:p>
            <a:pPr marL="1589" indent="92041" algn="ctr">
              <a:buFont typeface="Wingdings" pitchFamily="2" charset="2"/>
              <a:buChar char="Ø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Направление в ГО и МИО</a:t>
            </a:r>
          </a:p>
          <a:p>
            <a:pPr marL="1589" indent="92041" algn="ctr">
              <a:buFont typeface="Wingdings" pitchFamily="2" charset="2"/>
              <a:buChar char="Ø"/>
            </a:pPr>
            <a:r>
              <a:rPr lang="kk-KZ" sz="1000" dirty="0">
                <a:latin typeface="Arial" pitchFamily="34" charset="0"/>
                <a:cs typeface="Arial" pitchFamily="34" charset="0"/>
              </a:rPr>
              <a:t>На саите УООС размещается отчет и обьявление об ОС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75554" y="2441615"/>
            <a:ext cx="593652" cy="51307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cxnSp>
        <p:nvCxnSpPr>
          <p:cNvPr id="16" name="Прямая со стрелкой 15"/>
          <p:cNvCxnSpPr>
            <a:stCxn id="15" idx="2"/>
          </p:cNvCxnSpPr>
          <p:nvPr/>
        </p:nvCxnSpPr>
        <p:spPr>
          <a:xfrm>
            <a:off x="3672380" y="2954689"/>
            <a:ext cx="0" cy="52500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6107197" y="2445792"/>
            <a:ext cx="533384" cy="513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738794" y="2445792"/>
            <a:ext cx="723044" cy="50783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4431" y="4128175"/>
            <a:ext cx="1718733" cy="70785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lIns="91406" tIns="45703" rIns="91406" bIns="45703" rtlCol="0">
            <a:spAutoFit/>
          </a:bodyPr>
          <a:lstStyle/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Сбор предложений и замечаний от ГО в т.ч. от общественности в виде сводной таблицы</a:t>
            </a:r>
          </a:p>
        </p:txBody>
      </p:sp>
      <p:cxnSp>
        <p:nvCxnSpPr>
          <p:cNvPr id="24" name="Прямая со стрелкой 23"/>
          <p:cNvCxnSpPr>
            <a:stCxn id="17" idx="2"/>
            <a:endCxn id="23" idx="0"/>
          </p:cNvCxnSpPr>
          <p:nvPr/>
        </p:nvCxnSpPr>
        <p:spPr>
          <a:xfrm flipH="1">
            <a:off x="5793798" y="2958867"/>
            <a:ext cx="580091" cy="116930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8" idx="2"/>
            <a:endCxn id="10" idx="0"/>
          </p:cNvCxnSpPr>
          <p:nvPr/>
        </p:nvCxnSpPr>
        <p:spPr>
          <a:xfrm>
            <a:off x="10100316" y="2953625"/>
            <a:ext cx="2378" cy="346428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834259" y="1899325"/>
            <a:ext cx="7258478" cy="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6873" y="1482866"/>
            <a:ext cx="6407587" cy="369298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Срок оказания услуги -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64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р.д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дня регистрации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09374" y="2433157"/>
            <a:ext cx="643463" cy="51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664957" y="2445785"/>
            <a:ext cx="533384" cy="5130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13630" y="2445792"/>
            <a:ext cx="533384" cy="5130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774530" y="2444134"/>
            <a:ext cx="548224" cy="513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349213" y="2445792"/>
            <a:ext cx="634998" cy="51307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6" tIns="45703" rIns="91406" bIns="45703" rtlCol="0" anchor="b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34667" y="3135078"/>
            <a:ext cx="1003303" cy="400075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Проведение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ОС</a:t>
            </a:r>
          </a:p>
        </p:txBody>
      </p:sp>
      <p:cxnSp>
        <p:nvCxnSpPr>
          <p:cNvPr id="36" name="Прямая со стрелкой 35"/>
          <p:cNvCxnSpPr>
            <a:stCxn id="31" idx="2"/>
            <a:endCxn id="35" idx="0"/>
          </p:cNvCxnSpPr>
          <p:nvPr/>
        </p:nvCxnSpPr>
        <p:spPr>
          <a:xfrm>
            <a:off x="6931649" y="2958860"/>
            <a:ext cx="4670" cy="176218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762025" y="3616806"/>
            <a:ext cx="1206511" cy="400075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Формирование протокола ОС </a:t>
            </a:r>
          </a:p>
        </p:txBody>
      </p:sp>
      <p:cxnSp>
        <p:nvCxnSpPr>
          <p:cNvPr id="38" name="Прямая со стрелкой 37"/>
          <p:cNvCxnSpPr>
            <a:stCxn id="32" idx="2"/>
          </p:cNvCxnSpPr>
          <p:nvPr/>
        </p:nvCxnSpPr>
        <p:spPr>
          <a:xfrm>
            <a:off x="7480322" y="2958867"/>
            <a:ext cx="16930" cy="657939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31181" y="4135169"/>
            <a:ext cx="1034922" cy="70785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Уведомление оператора</a:t>
            </a:r>
          </a:p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в случае отказа</a:t>
            </a:r>
          </a:p>
        </p:txBody>
      </p:sp>
      <p:cxnSp>
        <p:nvCxnSpPr>
          <p:cNvPr id="40" name="Прямая со стрелкой 39"/>
          <p:cNvCxnSpPr>
            <a:stCxn id="33" idx="2"/>
            <a:endCxn id="39" idx="0"/>
          </p:cNvCxnSpPr>
          <p:nvPr/>
        </p:nvCxnSpPr>
        <p:spPr>
          <a:xfrm>
            <a:off x="8048642" y="2957209"/>
            <a:ext cx="0" cy="117796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111991" y="3202430"/>
            <a:ext cx="1122125" cy="553963"/>
          </a:xfrm>
          <a:prstGeom prst="rect">
            <a:avLst/>
          </a:prstGeom>
          <a:ln w="12700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Прием возражений и заслушивание</a:t>
            </a:r>
          </a:p>
        </p:txBody>
      </p:sp>
      <p:cxnSp>
        <p:nvCxnSpPr>
          <p:cNvPr id="42" name="Прямая со стрелкой 41"/>
          <p:cNvCxnSpPr>
            <a:stCxn id="34" idx="2"/>
            <a:endCxn id="41" idx="0"/>
          </p:cNvCxnSpPr>
          <p:nvPr/>
        </p:nvCxnSpPr>
        <p:spPr>
          <a:xfrm>
            <a:off x="8666713" y="2958867"/>
            <a:ext cx="6341" cy="243563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700865" y="2467361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375554" y="2467362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МИО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50836" y="2457867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40462" y="2457867"/>
            <a:ext cx="583278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МИО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205613" y="2457103"/>
            <a:ext cx="583278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МИО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724636" y="2457867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796080" y="2449378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8271119" y="2443825"/>
            <a:ext cx="800150" cy="246187"/>
          </a:xfrm>
          <a:prstGeom prst="rect">
            <a:avLst/>
          </a:prstGeom>
        </p:spPr>
        <p:txBody>
          <a:bodyPr wrap="none" lIns="91406" tIns="45703" rIns="91406" bIns="45703">
            <a:spAutoFit/>
          </a:bodyPr>
          <a:lstStyle/>
          <a:p>
            <a:r>
              <a:rPr lang="ru-RU" sz="1000" b="1" dirty="0">
                <a:latin typeface="Arial" pitchFamily="34" charset="0"/>
                <a:cs typeface="Arial" pitchFamily="34" charset="0"/>
              </a:rPr>
              <a:t>Оператор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622569" y="3812673"/>
            <a:ext cx="1743506" cy="8617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06" tIns="45703" rIns="91406" bIns="45703" rtlCol="0">
            <a:spAutoFit/>
          </a:bodyPr>
          <a:lstStyle/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В случае наличия неснятых  замечаний после  повторных слушаний, проведение  Экспертной комиссии</a:t>
            </a:r>
          </a:p>
        </p:txBody>
      </p:sp>
      <p:sp>
        <p:nvSpPr>
          <p:cNvPr id="61" name="OTLSHAPE_TB_00000000000000000000000000000000_TimescaleInterval3"/>
          <p:cNvSpPr txBox="1"/>
          <p:nvPr>
            <p:custDataLst>
              <p:tags r:id="rId6"/>
            </p:custDataLst>
          </p:nvPr>
        </p:nvSpPr>
        <p:spPr>
          <a:xfrm>
            <a:off x="9009178" y="2450061"/>
            <a:ext cx="729615" cy="5046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0" bIns="0" rtlCol="0" anchor="b" anchorCtr="0">
            <a:noAutofit/>
          </a:bodyPr>
          <a:lstStyle/>
          <a:p>
            <a:pPr algn="ctr"/>
            <a:r>
              <a:rPr lang="kk-KZ" sz="1400" spc="-21" dirty="0">
                <a:solidFill>
                  <a:schemeClr val="tx1"/>
                </a:solidFill>
                <a:latin typeface="Calibri" panose="020F0502020204030204" pitchFamily="34" charset="0"/>
              </a:rPr>
              <a:t> 25 р.д.</a:t>
            </a:r>
            <a:endParaRPr lang="en-GB" sz="1400" spc="-2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62" name="Прямая со стрелкой 61"/>
          <p:cNvCxnSpPr>
            <a:stCxn id="61" idx="2"/>
            <a:endCxn id="60" idx="0"/>
          </p:cNvCxnSpPr>
          <p:nvPr/>
        </p:nvCxnSpPr>
        <p:spPr>
          <a:xfrm>
            <a:off x="9373986" y="2954690"/>
            <a:ext cx="120336" cy="8579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3" name="TextBox 62"/>
          <p:cNvSpPr txBox="1"/>
          <p:nvPr/>
        </p:nvSpPr>
        <p:spPr>
          <a:xfrm>
            <a:off x="9009178" y="2467363"/>
            <a:ext cx="650104" cy="276965"/>
          </a:xfrm>
          <a:prstGeom prst="rect">
            <a:avLst/>
          </a:prstGeom>
          <a:noFill/>
        </p:spPr>
        <p:txBody>
          <a:bodyPr wrap="square" lIns="91406" tIns="45703" rIns="91406" bIns="45703" rtlCol="0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УООС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978556" y="2448622"/>
            <a:ext cx="2103240" cy="954073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lIns="91406" tIns="45703" rIns="91406" bIns="45703">
            <a:spAutoFit/>
          </a:bodyPr>
          <a:lstStyle/>
          <a:p>
            <a:pPr lvl="0" algn="ctr"/>
            <a:r>
              <a:rPr lang="ru-RU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ru-RU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р.д</a:t>
            </a:r>
            <a:endParaRPr lang="ru-RU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Заинтересованные </a:t>
            </a: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ГО и общественность направляет</a:t>
            </a:r>
          </a:p>
          <a:p>
            <a:pPr lvl="0" algn="ctr"/>
            <a:r>
              <a:rPr lang="kk-KZ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предложении и </a:t>
            </a: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замечания</a:t>
            </a:r>
            <a:r>
              <a:rPr lang="kk-KZ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kk-KZ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заявлению</a:t>
            </a:r>
            <a:endParaRPr lang="ru-R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802323" y="1977546"/>
            <a:ext cx="2784764" cy="407804"/>
          </a:xfrm>
          <a:prstGeom prst="rect">
            <a:avLst/>
          </a:prstGeom>
          <a:ln w="19050"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подача проект отчета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0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ru-RU" sz="105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р.д</a:t>
            </a:r>
            <a:r>
              <a:rPr lang="ru-RU" sz="10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дней до даты начала проведения ОС </a:t>
            </a:r>
            <a:endParaRPr lang="ru-RU" sz="14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1524007" y="2428623"/>
            <a:ext cx="1108911" cy="5227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06" tIns="45703" rIns="91406" bIns="45703" spcCol="0" rtlCol="0" anchor="ctr"/>
          <a:lstStyle/>
          <a:p>
            <a:pPr algn="ctr"/>
            <a:r>
              <a:rPr lang="ru-RU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Оператор </a:t>
            </a:r>
            <a:r>
              <a:rPr lang="ru-RU" sz="11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</a:t>
            </a: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проект отчета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719085" y="3146063"/>
            <a:ext cx="2082657" cy="7424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Arial" pitchFamily="34" charset="0"/>
                <a:cs typeface="Arial" pitchFamily="34" charset="0"/>
              </a:rPr>
              <a:t>Согласовывает  дату и место 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проведения ОС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с МИО (в течении 15 календарных дней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1820235" y="2958851"/>
            <a:ext cx="0" cy="2370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2078462" y="2188615"/>
            <a:ext cx="4857857" cy="0"/>
          </a:xfrm>
          <a:prstGeom prst="line">
            <a:avLst/>
          </a:prstGeom>
          <a:ln w="12700"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6931036" y="2184455"/>
            <a:ext cx="1" cy="235929"/>
          </a:xfrm>
          <a:prstGeom prst="straightConnector1">
            <a:avLst/>
          </a:prstGeom>
          <a:ln w="19050">
            <a:prstDash val="sysDot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2078461" y="2184454"/>
            <a:ext cx="0" cy="235786"/>
          </a:xfrm>
          <a:prstGeom prst="line">
            <a:avLst/>
          </a:prstGeom>
          <a:ln w="19050"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V="1">
            <a:off x="2337505" y="2939986"/>
            <a:ext cx="0" cy="195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578463" y="672716"/>
            <a:ext cx="11057467" cy="3492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06" tIns="45703" rIns="91406" bIns="45703" rtlCol="0" anchor="ctr"/>
          <a:lstStyle/>
          <a:p>
            <a:pPr algn="ctr"/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Услуга «Выдача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заключения по результатам оценки воздействия на окружающую среду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(повторная подача)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" name="OTLSHAPE_M_7b0996464ffd4cd3a3b383ab1ba22438_Connector1"/>
          <p:cNvCxnSpPr/>
          <p:nvPr>
            <p:custDataLst>
              <p:tags r:id="rId7"/>
            </p:custDataLst>
          </p:nvPr>
        </p:nvCxnSpPr>
        <p:spPr>
          <a:xfrm>
            <a:off x="2667444" y="1960134"/>
            <a:ext cx="14688" cy="979852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7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1222</Words>
  <Application>Microsoft Office PowerPoint</Application>
  <PresentationFormat>Широкоэкранный</PresentationFormat>
  <Paragraphs>186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Arial Unicode MS</vt:lpstr>
      <vt:lpstr>맑은 고딕</vt:lpstr>
      <vt:lpstr>Arial</vt:lpstr>
      <vt:lpstr>Arial Narrow</vt:lpstr>
      <vt:lpstr>Calibri</vt:lpstr>
      <vt:lpstr>Calibri Light</vt:lpstr>
      <vt:lpstr>Tahoma</vt:lpstr>
      <vt:lpstr>Times New Roman</vt:lpstr>
      <vt:lpstr>Wingdings</vt:lpstr>
      <vt:lpstr>Тема Office</vt:lpstr>
      <vt:lpstr>1_Тема Office</vt:lpstr>
      <vt:lpstr>ЭКОЛОГИЧЕСКОГО КОДЕКСА РК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Жанель Мәукен</dc:creator>
  <cp:lastModifiedBy>Нурбек К. Жанабай</cp:lastModifiedBy>
  <cp:revision>131</cp:revision>
  <cp:lastPrinted>2022-04-13T11:14:56Z</cp:lastPrinted>
  <dcterms:created xsi:type="dcterms:W3CDTF">2022-03-14T08:33:55Z</dcterms:created>
  <dcterms:modified xsi:type="dcterms:W3CDTF">2022-04-14T04:28:45Z</dcterms:modified>
</cp:coreProperties>
</file>